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 id="262" r:id="rId8"/>
    <p:sldId id="263" r:id="rId9"/>
    <p:sldId id="265" r:id="rId10"/>
    <p:sldId id="266" r:id="rId11"/>
    <p:sldId id="267" r:id="rId12"/>
    <p:sldId id="268" r:id="rId13"/>
    <p:sldId id="269" r:id="rId14"/>
    <p:sldId id="270" r:id="rId15"/>
    <p:sldId id="274" r:id="rId16"/>
    <p:sldId id="273" r:id="rId17"/>
    <p:sldId id="271" r:id="rId18"/>
    <p:sldId id="275" r:id="rId19"/>
    <p:sldId id="277" r:id="rId20"/>
    <p:sldId id="276"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3557" autoAdjust="0"/>
  </p:normalViewPr>
  <p:slideViewPr>
    <p:cSldViewPr snapToGrid="0">
      <p:cViewPr>
        <p:scale>
          <a:sx n="50" d="100"/>
          <a:sy n="50" d="100"/>
        </p:scale>
        <p:origin x="1284" y="2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2395C5C9-164C-46B3-A87E-7660D39D3106}" type="datetime2">
              <a:rPr lang="en-US" smtClean="0"/>
              <a:t>Saturday, June 4, 2022</a:t>
            </a:fld>
            <a:endParaRPr lang="en-US" dirty="0"/>
          </a:p>
        </p:txBody>
      </p:sp>
      <p:sp>
        <p:nvSpPr>
          <p:cNvPr id="8" name="Footer Placeholder 7"/>
          <p:cNvSpPr>
            <a:spLocks noGrp="1"/>
          </p:cNvSpPr>
          <p:nvPr>
            <p:ph type="ftr" sz="quarter" idx="11"/>
          </p:nvPr>
        </p:nvSpPr>
        <p:spPr/>
        <p:txBody>
          <a:bodyPr/>
          <a:lstStyle/>
          <a:p>
            <a:pPr algn="l"/>
            <a:r>
              <a:rPr lang="en-US"/>
              <a:t>Sample Footer Text</a:t>
            </a:r>
            <a:endParaRPr lang="en-US" dirty="0"/>
          </a:p>
        </p:txBody>
      </p:sp>
      <p:sp>
        <p:nvSpPr>
          <p:cNvPr id="9" name="Slide Number Placeholder 8"/>
          <p:cNvSpPr>
            <a:spLocks noGrp="1"/>
          </p:cNvSpPr>
          <p:nvPr>
            <p:ph type="sldNum" sz="quarter" idx="12"/>
          </p:nvPr>
        </p:nvSpPr>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62448091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75179A-1E2B-41AB-B400-4F1B4022FAEE}" type="datetime2">
              <a:rPr lang="en-US" smtClean="0"/>
              <a:t>Saturday, June 4, 2022</a:t>
            </a:fld>
            <a:endParaRPr lang="en-US"/>
          </a:p>
        </p:txBody>
      </p:sp>
      <p:sp>
        <p:nvSpPr>
          <p:cNvPr id="5" name="Footer Placeholder 4"/>
          <p:cNvSpPr>
            <a:spLocks noGrp="1"/>
          </p:cNvSpPr>
          <p:nvPr>
            <p:ph type="ftr" sz="quarter" idx="11"/>
          </p:nvPr>
        </p:nvSpPr>
        <p:spPr/>
        <p:txBody>
          <a:bodyPr/>
          <a:lstStyle/>
          <a:p>
            <a:r>
              <a:rPr lang="en-US"/>
              <a:t>Sample Footer Text</a:t>
            </a:r>
          </a:p>
        </p:txBody>
      </p:sp>
      <p:sp>
        <p:nvSpPr>
          <p:cNvPr id="6" name="Slide Number Placeholder 5"/>
          <p:cNvSpPr>
            <a:spLocks noGrp="1"/>
          </p:cNvSpPr>
          <p:nvPr>
            <p:ph type="sldNum" sz="quarter" idx="12"/>
          </p:nvPr>
        </p:nvSpPr>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35688677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681D0F-6595-4F14-8EF3-954CD87C797B}" type="datetime2">
              <a:rPr lang="en-US" smtClean="0"/>
              <a:t>Saturday, June 4, 2022</a:t>
            </a:fld>
            <a:endParaRPr lang="en-US"/>
          </a:p>
        </p:txBody>
      </p:sp>
      <p:sp>
        <p:nvSpPr>
          <p:cNvPr id="5" name="Footer Placeholder 4"/>
          <p:cNvSpPr>
            <a:spLocks noGrp="1"/>
          </p:cNvSpPr>
          <p:nvPr>
            <p:ph type="ftr" sz="quarter" idx="11"/>
          </p:nvPr>
        </p:nvSpPr>
        <p:spPr/>
        <p:txBody>
          <a:bodyPr/>
          <a:lstStyle/>
          <a:p>
            <a:r>
              <a:rPr lang="en-US"/>
              <a:t>Sample Footer Text</a:t>
            </a:r>
          </a:p>
        </p:txBody>
      </p:sp>
      <p:sp>
        <p:nvSpPr>
          <p:cNvPr id="6" name="Slide Number Placeholder 5"/>
          <p:cNvSpPr>
            <a:spLocks noGrp="1"/>
          </p:cNvSpPr>
          <p:nvPr>
            <p:ph type="sldNum" sz="quarter" idx="12"/>
          </p:nvPr>
        </p:nvSpPr>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1239497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DDCFF8A-AAF8-4A12-8A91-9CA0EAF6CBB9}" type="datetime2">
              <a:rPr lang="en-US" smtClean="0"/>
              <a:t>Saturday, June 4, 2022</a:t>
            </a:fld>
            <a:endParaRPr lang="en-US" dirty="0"/>
          </a:p>
        </p:txBody>
      </p:sp>
      <p:sp>
        <p:nvSpPr>
          <p:cNvPr id="8" name="Footer Placeholder 7"/>
          <p:cNvSpPr>
            <a:spLocks noGrp="1"/>
          </p:cNvSpPr>
          <p:nvPr>
            <p:ph type="ftr" sz="quarter" idx="11"/>
          </p:nvPr>
        </p:nvSpPr>
        <p:spPr/>
        <p:txBody>
          <a:bodyPr/>
          <a:lstStyle/>
          <a:p>
            <a:pPr algn="l"/>
            <a:r>
              <a:rPr lang="en-US"/>
              <a:t>Sample Footer Text</a:t>
            </a:r>
            <a:endParaRPr lang="en-US" dirty="0"/>
          </a:p>
        </p:txBody>
      </p:sp>
      <p:sp>
        <p:nvSpPr>
          <p:cNvPr id="9" name="Slide Number Placeholder 8"/>
          <p:cNvSpPr>
            <a:spLocks noGrp="1"/>
          </p:cNvSpPr>
          <p:nvPr>
            <p:ph type="sldNum" sz="quarter" idx="12"/>
          </p:nvPr>
        </p:nvSpPr>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36550581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ABCC25C3-021A-4B0B-8F70-0C181FE1CF45}" type="datetime2">
              <a:rPr lang="en-US" smtClean="0"/>
              <a:t>Saturday, June 4, 2022</a:t>
            </a:fld>
            <a:endParaRPr lang="en-US"/>
          </a:p>
        </p:txBody>
      </p:sp>
      <p:sp>
        <p:nvSpPr>
          <p:cNvPr id="8" name="Footer Placeholder 7"/>
          <p:cNvSpPr>
            <a:spLocks noGrp="1"/>
          </p:cNvSpPr>
          <p:nvPr>
            <p:ph type="ftr" sz="quarter" idx="11"/>
          </p:nvPr>
        </p:nvSpPr>
        <p:spPr/>
        <p:txBody>
          <a:bodyPr/>
          <a:lstStyle/>
          <a:p>
            <a:pPr algn="l"/>
            <a:r>
              <a:rPr lang="en-US"/>
              <a:t>Sample Footer Text</a:t>
            </a:r>
            <a:endParaRPr lang="en-US" dirty="0"/>
          </a:p>
        </p:txBody>
      </p:sp>
      <p:sp>
        <p:nvSpPr>
          <p:cNvPr id="9" name="Slide Number Placeholder 8"/>
          <p:cNvSpPr>
            <a:spLocks noGrp="1"/>
          </p:cNvSpPr>
          <p:nvPr>
            <p:ph type="sldNum" sz="quarter" idx="12"/>
          </p:nvPr>
        </p:nvSpPr>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97861124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0C23D88D-8CEC-4ED9-A53B-5596187D9A16}" type="datetime2">
              <a:rPr lang="en-US" smtClean="0"/>
              <a:t>Saturday, June 4, 2022</a:t>
            </a:fld>
            <a:endParaRPr lang="en-US"/>
          </a:p>
        </p:txBody>
      </p:sp>
      <p:sp>
        <p:nvSpPr>
          <p:cNvPr id="9" name="Footer Placeholder 8"/>
          <p:cNvSpPr>
            <a:spLocks noGrp="1"/>
          </p:cNvSpPr>
          <p:nvPr>
            <p:ph type="ftr" sz="quarter" idx="11"/>
          </p:nvPr>
        </p:nvSpPr>
        <p:spPr/>
        <p:txBody>
          <a:bodyPr/>
          <a:lstStyle/>
          <a:p>
            <a:r>
              <a:rPr lang="en-US"/>
              <a:t>Sample Footer Text</a:t>
            </a:r>
          </a:p>
        </p:txBody>
      </p:sp>
      <p:sp>
        <p:nvSpPr>
          <p:cNvPr id="10" name="Slide Number Placeholder 9"/>
          <p:cNvSpPr>
            <a:spLocks noGrp="1"/>
          </p:cNvSpPr>
          <p:nvPr>
            <p:ph type="sldNum" sz="quarter" idx="12"/>
          </p:nvPr>
        </p:nvSpPr>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2736935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8DEA2CF1-0EB2-4673-802D-3371233E4A77}" type="datetime2">
              <a:rPr lang="en-US" smtClean="0"/>
              <a:t>Saturday, June 4, 2022</a:t>
            </a:fld>
            <a:endParaRPr lang="en-US" dirty="0"/>
          </a:p>
        </p:txBody>
      </p:sp>
      <p:sp>
        <p:nvSpPr>
          <p:cNvPr id="8" name="Footer Placeholder 7"/>
          <p:cNvSpPr>
            <a:spLocks noGrp="1"/>
          </p:cNvSpPr>
          <p:nvPr>
            <p:ph type="ftr" sz="quarter" idx="11"/>
          </p:nvPr>
        </p:nvSpPr>
        <p:spPr/>
        <p:txBody>
          <a:bodyPr/>
          <a:lstStyle/>
          <a:p>
            <a:pPr algn="l"/>
            <a:r>
              <a:rPr lang="en-US"/>
              <a:t>Sample Footer Text</a:t>
            </a:r>
            <a:endParaRPr lang="en-US" dirty="0"/>
          </a:p>
        </p:txBody>
      </p:sp>
      <p:sp>
        <p:nvSpPr>
          <p:cNvPr id="9" name="Slide Number Placeholder 8"/>
          <p:cNvSpPr>
            <a:spLocks noGrp="1"/>
          </p:cNvSpPr>
          <p:nvPr>
            <p:ph type="sldNum" sz="quarter" idx="12"/>
          </p:nvPr>
        </p:nvSpPr>
        <p:spPr/>
        <p:txBody>
          <a:bodyPr/>
          <a:lstStyle/>
          <a:p>
            <a:fld id="{1621B6DD-29C1-4FEA-923F-71EA1347694C}" type="slidenum">
              <a:rPr lang="en-US" smtClean="0"/>
              <a:pPr/>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151895071"/>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2F2A30D-1C09-413F-AAB1-38F366000715}" type="datetime2">
              <a:rPr lang="en-US" smtClean="0"/>
              <a:t>Saturday, June 4, 2022</a:t>
            </a:fld>
            <a:endParaRPr lang="en-US"/>
          </a:p>
        </p:txBody>
      </p:sp>
      <p:sp>
        <p:nvSpPr>
          <p:cNvPr id="4" name="Footer Placeholder 3"/>
          <p:cNvSpPr>
            <a:spLocks noGrp="1"/>
          </p:cNvSpPr>
          <p:nvPr>
            <p:ph type="ftr" sz="quarter" idx="11"/>
          </p:nvPr>
        </p:nvSpPr>
        <p:spPr/>
        <p:txBody>
          <a:bodyPr/>
          <a:lstStyle/>
          <a:p>
            <a:r>
              <a:rPr lang="en-US"/>
              <a:t>Sample Footer Text</a:t>
            </a:r>
          </a:p>
        </p:txBody>
      </p:sp>
      <p:sp>
        <p:nvSpPr>
          <p:cNvPr id="5" name="Slide Number Placeholder 4"/>
          <p:cNvSpPr>
            <a:spLocks noGrp="1"/>
          </p:cNvSpPr>
          <p:nvPr>
            <p:ph type="sldNum" sz="quarter" idx="12"/>
          </p:nvPr>
        </p:nvSpPr>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1233692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B82B9C-D65E-4F64-95C3-B10F3B00F0D9}" type="datetime2">
              <a:rPr lang="en-US" smtClean="0"/>
              <a:t>Saturday, June 4, 2022</a:t>
            </a:fld>
            <a:endParaRPr lang="en-US"/>
          </a:p>
        </p:txBody>
      </p:sp>
      <p:sp>
        <p:nvSpPr>
          <p:cNvPr id="3" name="Footer Placeholder 2"/>
          <p:cNvSpPr>
            <a:spLocks noGrp="1"/>
          </p:cNvSpPr>
          <p:nvPr>
            <p:ph type="ftr" sz="quarter" idx="11"/>
          </p:nvPr>
        </p:nvSpPr>
        <p:spPr/>
        <p:txBody>
          <a:bodyPr/>
          <a:lstStyle/>
          <a:p>
            <a:r>
              <a:rPr lang="en-US"/>
              <a:t>Sample Footer Text</a:t>
            </a:r>
          </a:p>
        </p:txBody>
      </p:sp>
      <p:sp>
        <p:nvSpPr>
          <p:cNvPr id="4" name="Slide Number Placeholder 3"/>
          <p:cNvSpPr>
            <a:spLocks noGrp="1"/>
          </p:cNvSpPr>
          <p:nvPr>
            <p:ph type="sldNum" sz="quarter" idx="12"/>
          </p:nvPr>
        </p:nvSpPr>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26488731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B7F5FDCC-6AAC-4A08-B9E0-3793AB5E64C3}" type="datetime2">
              <a:rPr lang="en-US" smtClean="0"/>
              <a:t>Saturday, June 4, 2022</a:t>
            </a:fld>
            <a:endParaRPr lang="en-US"/>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r>
              <a:rPr lang="en-US"/>
              <a:t>Sample Footer Text</a:t>
            </a:r>
          </a:p>
        </p:txBody>
      </p:sp>
      <p:sp>
        <p:nvSpPr>
          <p:cNvPr id="11" name="Slide Number Placeholder 10"/>
          <p:cNvSpPr>
            <a:spLocks noGrp="1"/>
          </p:cNvSpPr>
          <p:nvPr>
            <p:ph type="sldNum" sz="quarter" idx="12"/>
          </p:nvPr>
        </p:nvSpPr>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11010962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349FE94D-439C-40F1-900E-BC07940E3988}" type="datetime2">
              <a:rPr lang="en-US" smtClean="0"/>
              <a:t>Saturday, June 4, 2022</a:t>
            </a:fld>
            <a:endParaRPr lang="en-US"/>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r>
              <a:rPr lang="en-US"/>
              <a:t>Sample Footer Text</a:t>
            </a:r>
          </a:p>
        </p:txBody>
      </p:sp>
      <p:sp>
        <p:nvSpPr>
          <p:cNvPr id="10" name="Slide Number Placeholder 9"/>
          <p:cNvSpPr>
            <a:spLocks noGrp="1"/>
          </p:cNvSpPr>
          <p:nvPr>
            <p:ph type="sldNum" sz="quarter" idx="12"/>
          </p:nvPr>
        </p:nvSpPr>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6398416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8DEA2CF1-0EB2-4673-802D-3371233E4A77}" type="datetime2">
              <a:rPr lang="en-US" smtClean="0"/>
              <a:t>Saturday, June 4, 2022</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pPr algn="l"/>
            <a:r>
              <a:rPr lang="en-US"/>
              <a:t>Sample Footer Text</a:t>
            </a:r>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42162108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jpeg"/><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9.png"/></Relationships>
</file>

<file path=ppt/slides/_rels/slide3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3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4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4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4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4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2.xml"/><Relationship Id="rId4" Type="http://schemas.openxmlformats.org/officeDocument/2006/relationships/image" Target="../media/image73.png"/></Relationships>
</file>

<file path=ppt/slides/_rels/slide45.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2.xml"/><Relationship Id="rId4" Type="http://schemas.openxmlformats.org/officeDocument/2006/relationships/image" Target="../media/image76.png"/></Relationships>
</file>

<file path=ppt/slides/_rels/slide46.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Picture 3" descr="3D white lines connected with dots">
            <a:extLst>
              <a:ext uri="{FF2B5EF4-FFF2-40B4-BE49-F238E27FC236}">
                <a16:creationId xmlns:a16="http://schemas.microsoft.com/office/drawing/2014/main" id="{EC984EA4-CD35-04A7-1438-E7160B25B443}"/>
              </a:ext>
            </a:extLst>
          </p:cNvPr>
          <p:cNvPicPr>
            <a:picLocks noChangeAspect="1"/>
          </p:cNvPicPr>
          <p:nvPr/>
        </p:nvPicPr>
        <p:blipFill rotWithShape="1">
          <a:blip r:embed="rId2"/>
          <a:srcRect t="40561" b="4642"/>
          <a:stretch/>
        </p:blipFill>
        <p:spPr>
          <a:xfrm>
            <a:off x="20" y="2124079"/>
            <a:ext cx="12191980" cy="4008527"/>
          </a:xfrm>
          <a:custGeom>
            <a:avLst/>
            <a:gdLst/>
            <a:ahLst/>
            <a:cxnLst/>
            <a:rect l="l" t="t" r="r" b="b"/>
            <a:pathLst>
              <a:path w="12192000" h="4008527">
                <a:moveTo>
                  <a:pt x="4189346" y="67"/>
                </a:moveTo>
                <a:cubicBezTo>
                  <a:pt x="6609616" y="-2813"/>
                  <a:pt x="11142685" y="89351"/>
                  <a:pt x="11767395" y="89351"/>
                </a:cubicBezTo>
                <a:cubicBezTo>
                  <a:pt x="11866707" y="89351"/>
                  <a:pt x="11953607" y="89351"/>
                  <a:pt x="12029645" y="89351"/>
                </a:cubicBezTo>
                <a:lnTo>
                  <a:pt x="12192000" y="89351"/>
                </a:lnTo>
                <a:lnTo>
                  <a:pt x="12192000" y="3985854"/>
                </a:lnTo>
                <a:lnTo>
                  <a:pt x="12191997" y="3985854"/>
                </a:lnTo>
                <a:lnTo>
                  <a:pt x="12191997" y="3974419"/>
                </a:lnTo>
                <a:lnTo>
                  <a:pt x="12184243" y="3974470"/>
                </a:lnTo>
                <a:cubicBezTo>
                  <a:pt x="11170126" y="3981070"/>
                  <a:pt x="9547540" y="3991630"/>
                  <a:pt x="6951408" y="4008527"/>
                </a:cubicBezTo>
                <a:cubicBezTo>
                  <a:pt x="6951408" y="4008527"/>
                  <a:pt x="6951408" y="4008527"/>
                  <a:pt x="3941397" y="3963467"/>
                </a:cubicBezTo>
                <a:cubicBezTo>
                  <a:pt x="3941397" y="3963467"/>
                  <a:pt x="3941397" y="3963467"/>
                  <a:pt x="1332721" y="3963467"/>
                </a:cubicBezTo>
                <a:cubicBezTo>
                  <a:pt x="1232387" y="3963467"/>
                  <a:pt x="831053" y="3963467"/>
                  <a:pt x="329384" y="3963467"/>
                </a:cubicBezTo>
                <a:lnTo>
                  <a:pt x="0" y="3969926"/>
                </a:lnTo>
                <a:lnTo>
                  <a:pt x="0" y="40691"/>
                </a:lnTo>
                <a:lnTo>
                  <a:pt x="20858" y="40713"/>
                </a:lnTo>
                <a:cubicBezTo>
                  <a:pt x="1271033" y="41633"/>
                  <a:pt x="2406326" y="39179"/>
                  <a:pt x="2925316" y="19546"/>
                </a:cubicBezTo>
                <a:cubicBezTo>
                  <a:pt x="3184813" y="6458"/>
                  <a:pt x="3630821" y="732"/>
                  <a:pt x="4189346" y="67"/>
                </a:cubicBezTo>
                <a:close/>
              </a:path>
            </a:pathLst>
          </a:custGeom>
        </p:spPr>
      </p:pic>
      <p:sp>
        <p:nvSpPr>
          <p:cNvPr id="6" name="Title 5">
            <a:extLst>
              <a:ext uri="{FF2B5EF4-FFF2-40B4-BE49-F238E27FC236}">
                <a16:creationId xmlns:a16="http://schemas.microsoft.com/office/drawing/2014/main" id="{9A10E57D-060C-EE27-020C-FC0B669DA3E3}"/>
              </a:ext>
            </a:extLst>
          </p:cNvPr>
          <p:cNvSpPr>
            <a:spLocks noGrp="1"/>
          </p:cNvSpPr>
          <p:nvPr>
            <p:ph type="ctrTitle"/>
          </p:nvPr>
        </p:nvSpPr>
        <p:spPr>
          <a:xfrm>
            <a:off x="1600200" y="2386744"/>
            <a:ext cx="8991600" cy="1706692"/>
          </a:xfrm>
        </p:spPr>
        <p:txBody>
          <a:bodyPr>
            <a:normAutofit fontScale="90000"/>
          </a:bodyPr>
          <a:lstStyle/>
          <a:p>
            <a:r>
              <a:rPr lang="sr-Latn-RS" sz="5400" dirty="0">
                <a:solidFill>
                  <a:schemeClr val="bg1"/>
                </a:solidFill>
                <a:latin typeface="Times New Roman" panose="02020603050405020304" pitchFamily="18" charset="0"/>
                <a:cs typeface="Times New Roman" panose="02020603050405020304" pitchFamily="18" charset="0"/>
              </a:rPr>
              <a:t>Osnovi atomske fizike</a:t>
            </a:r>
            <a:endParaRPr lang="en-US" sz="5400" dirty="0">
              <a:solidFill>
                <a:schemeClr val="bg1"/>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AC34A37A-FF1B-E72C-95A3-A543463B29E6}"/>
              </a:ext>
            </a:extLst>
          </p:cNvPr>
          <p:cNvSpPr txBox="1"/>
          <p:nvPr/>
        </p:nvSpPr>
        <p:spPr>
          <a:xfrm>
            <a:off x="9166813" y="5547831"/>
            <a:ext cx="3025187" cy="584775"/>
          </a:xfrm>
          <a:prstGeom prst="rect">
            <a:avLst/>
          </a:prstGeom>
          <a:noFill/>
        </p:spPr>
        <p:txBody>
          <a:bodyPr wrap="none" rtlCol="0">
            <a:spAutoFit/>
          </a:bodyPr>
          <a:lstStyle/>
          <a:p>
            <a:r>
              <a:rPr lang="sr-Latn-RS" sz="3200" dirty="0">
                <a:solidFill>
                  <a:schemeClr val="bg1"/>
                </a:solidFill>
                <a:latin typeface="Times New Roman" panose="02020603050405020304" pitchFamily="18" charset="0"/>
                <a:cs typeface="Times New Roman" panose="02020603050405020304" pitchFamily="18" charset="0"/>
              </a:rPr>
              <a:t>Marko Milošević</a:t>
            </a:r>
            <a:endParaRPr lang="en-US" sz="32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159166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7" name="Rectangle 7">
            <a:extLst>
              <a:ext uri="{FF2B5EF4-FFF2-40B4-BE49-F238E27FC236}">
                <a16:creationId xmlns:a16="http://schemas.microsoft.com/office/drawing/2014/main" id="{6C9F9EF0-93D5-4D4B-BAFE-477002814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BA83CF83-FE2F-4571-ABBE-B70EF771FEAB}"/>
              </a:ext>
            </a:extLst>
          </p:cNvPr>
          <p:cNvSpPr>
            <a:spLocks noGrp="1"/>
          </p:cNvSpPr>
          <p:nvPr>
            <p:ph idx="1"/>
          </p:nvPr>
        </p:nvSpPr>
        <p:spPr>
          <a:xfrm>
            <a:off x="630963" y="308012"/>
            <a:ext cx="10930071" cy="6182435"/>
          </a:xfrm>
        </p:spPr>
        <p:txBody>
          <a:bodyPr>
            <a:normAutofit/>
          </a:bodyPr>
          <a:lstStyle/>
          <a:p>
            <a:pPr marL="0" indent="0" algn="ctr">
              <a:buNone/>
            </a:pPr>
            <a:r>
              <a:rPr lang="sr-Latn-RS" sz="2800" dirty="0">
                <a:solidFill>
                  <a:srgbClr val="FFC000"/>
                </a:solidFill>
                <a:latin typeface="Times New Roman" panose="02020603050405020304" pitchFamily="18" charset="0"/>
                <a:cs typeface="Times New Roman" panose="02020603050405020304" pitchFamily="18" charset="0"/>
              </a:rPr>
              <a:t>Fotoelektrični efekat</a:t>
            </a:r>
          </a:p>
          <a:p>
            <a:pPr algn="just">
              <a:lnSpc>
                <a:spcPct val="200000"/>
              </a:lnSpc>
              <a:buFont typeface="Wingdings" panose="05000000000000000000" pitchFamily="2" charset="2"/>
              <a:buChar char="Ø"/>
            </a:pPr>
            <a:r>
              <a:rPr lang="sr-Latn-RS" sz="2000" b="1" dirty="0">
                <a:solidFill>
                  <a:srgbClr val="FFC000"/>
                </a:solidFill>
                <a:latin typeface="Times New Roman" panose="02020603050405020304" pitchFamily="18" charset="0"/>
                <a:cs typeface="Times New Roman" panose="02020603050405020304" pitchFamily="18" charset="0"/>
              </a:rPr>
              <a:t>Eksperimentalno je utvrđeno:</a:t>
            </a:r>
          </a:p>
          <a:p>
            <a:pPr algn="just">
              <a:lnSpc>
                <a:spcPct val="200000"/>
              </a:lnSpc>
              <a:buFont typeface="Wingdings" panose="05000000000000000000" pitchFamily="2" charset="2"/>
              <a:buChar char="Ø"/>
            </a:pPr>
            <a:r>
              <a:rPr lang="sr-Latn-RS" sz="2000" b="1" dirty="0">
                <a:solidFill>
                  <a:srgbClr val="FFC000"/>
                </a:solidFill>
                <a:latin typeface="Times New Roman" panose="02020603050405020304" pitchFamily="18" charset="0"/>
                <a:cs typeface="Times New Roman" panose="02020603050405020304" pitchFamily="18" charset="0"/>
              </a:rPr>
              <a:t>1. Broj fotoelektrona, emitovanih sa površine nezagrejane (hladne) katode u jedinici vremena (struja zasićenja) srazmerna intenzitetu monohromatske svetlosti kojom se osvetljava katoda.</a:t>
            </a:r>
          </a:p>
          <a:p>
            <a:pPr algn="just">
              <a:lnSpc>
                <a:spcPct val="200000"/>
              </a:lnSpc>
              <a:buFont typeface="Wingdings" panose="05000000000000000000" pitchFamily="2" charset="2"/>
              <a:buChar char="Ø"/>
            </a:pPr>
            <a:r>
              <a:rPr lang="sr-Latn-RS" sz="2000" b="1" dirty="0">
                <a:solidFill>
                  <a:srgbClr val="FFC000"/>
                </a:solidFill>
                <a:latin typeface="Times New Roman" panose="02020603050405020304" pitchFamily="18" charset="0"/>
                <a:cs typeface="Times New Roman" panose="02020603050405020304" pitchFamily="18" charset="0"/>
              </a:rPr>
              <a:t>2. Brzina fotoelektrona se uvećava porastom frekvencije (smanjenjem talasne dužine) upadne svetlosti i ne zavisi od njenog intenziteta. </a:t>
            </a:r>
          </a:p>
          <a:p>
            <a:pPr algn="just">
              <a:lnSpc>
                <a:spcPct val="200000"/>
              </a:lnSpc>
              <a:buFont typeface="Wingdings" panose="05000000000000000000" pitchFamily="2" charset="2"/>
              <a:buChar char="Ø"/>
            </a:pPr>
            <a:r>
              <a:rPr lang="sr-Latn-RS" sz="2000" b="1" dirty="0">
                <a:solidFill>
                  <a:srgbClr val="FFC000"/>
                </a:solidFill>
                <a:latin typeface="Times New Roman" panose="02020603050405020304" pitchFamily="18" charset="0"/>
                <a:cs typeface="Times New Roman" panose="02020603050405020304" pitchFamily="18" charset="0"/>
              </a:rPr>
              <a:t>3. Fotoefekat počinje pri određenoj minimalnoj frekvenciji (maksimalnoj talasnoj dužini) svetlosti koja se naziva prag (crvena granica) fotoefekta, nezavisno od intenziteta svetlosti.</a:t>
            </a:r>
          </a:p>
          <a:p>
            <a:pPr algn="just">
              <a:lnSpc>
                <a:spcPct val="200000"/>
              </a:lnSpc>
              <a:buFont typeface="Wingdings" panose="05000000000000000000" pitchFamily="2" charset="2"/>
              <a:buChar char="Ø"/>
            </a:pPr>
            <a:r>
              <a:rPr lang="sr-Latn-RS" sz="2000" b="1" dirty="0">
                <a:solidFill>
                  <a:srgbClr val="FFC000"/>
                </a:solidFill>
                <a:latin typeface="Times New Roman" panose="02020603050405020304" pitchFamily="18" charset="0"/>
                <a:cs typeface="Times New Roman" panose="02020603050405020304" pitchFamily="18" charset="0"/>
              </a:rPr>
              <a:t>4. Fotoelektroni se emituju u vremenskom intervalu manjem od 1ns nakon što se osvetli katoda.</a:t>
            </a:r>
          </a:p>
          <a:p>
            <a:pPr marL="0" indent="0" algn="just">
              <a:buNone/>
            </a:pPr>
            <a:endParaRPr lang="sr-Latn-RS" sz="2000" dirty="0">
              <a:solidFill>
                <a:srgbClr val="FFC000"/>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sr-Latn-RS" sz="2000" dirty="0">
              <a:solidFill>
                <a:srgbClr val="FFC000"/>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sr-Latn-RS" sz="2000" dirty="0">
              <a:solidFill>
                <a:srgbClr val="FFC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05529138"/>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7" name="Rectangle 7">
            <a:extLst>
              <a:ext uri="{FF2B5EF4-FFF2-40B4-BE49-F238E27FC236}">
                <a16:creationId xmlns:a16="http://schemas.microsoft.com/office/drawing/2014/main" id="{6C9F9EF0-93D5-4D4B-BAFE-477002814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BA83CF83-FE2F-4571-ABBE-B70EF771FEAB}"/>
              </a:ext>
            </a:extLst>
          </p:cNvPr>
          <p:cNvSpPr>
            <a:spLocks noGrp="1"/>
          </p:cNvSpPr>
          <p:nvPr>
            <p:ph idx="1"/>
          </p:nvPr>
        </p:nvSpPr>
        <p:spPr>
          <a:xfrm>
            <a:off x="630963" y="308012"/>
            <a:ext cx="10930071" cy="6549988"/>
          </a:xfrm>
        </p:spPr>
        <p:txBody>
          <a:bodyPr>
            <a:normAutofit/>
          </a:bodyPr>
          <a:lstStyle/>
          <a:p>
            <a:pPr marL="0" indent="0" algn="ctr">
              <a:buNone/>
            </a:pPr>
            <a:r>
              <a:rPr lang="sr-Latn-RS" sz="2800" dirty="0">
                <a:solidFill>
                  <a:srgbClr val="FFC000"/>
                </a:solidFill>
                <a:latin typeface="Times New Roman" panose="02020603050405020304" pitchFamily="18" charset="0"/>
                <a:cs typeface="Times New Roman" panose="02020603050405020304" pitchFamily="18" charset="0"/>
              </a:rPr>
              <a:t>Fotoelektrični efekat</a:t>
            </a:r>
          </a:p>
          <a:p>
            <a:pPr algn="just">
              <a:lnSpc>
                <a:spcPct val="110000"/>
              </a:lnSpc>
              <a:buFont typeface="Wingdings" panose="05000000000000000000" pitchFamily="2" charset="2"/>
              <a:buChar char="Ø"/>
            </a:pPr>
            <a:r>
              <a:rPr lang="sr-Latn-RS" sz="2000" dirty="0">
                <a:solidFill>
                  <a:srgbClr val="FFC000"/>
                </a:solidFill>
                <a:latin typeface="Times New Roman" panose="02020603050405020304" pitchFamily="18" charset="0"/>
                <a:cs typeface="Times New Roman" panose="02020603050405020304" pitchFamily="18" charset="0"/>
              </a:rPr>
              <a:t>Ajnštajn je pretpostavio da se energija elektromagnetnog zračenja ne samo emituje nego i prostire i apsorbuje u kvantima (fotonima).</a:t>
            </a:r>
          </a:p>
          <a:p>
            <a:pPr algn="just">
              <a:lnSpc>
                <a:spcPct val="110000"/>
              </a:lnSpc>
              <a:buFont typeface="Wingdings" panose="05000000000000000000" pitchFamily="2" charset="2"/>
              <a:buChar char="Ø"/>
            </a:pPr>
            <a:r>
              <a:rPr lang="sr-Latn-RS" sz="2000" dirty="0">
                <a:solidFill>
                  <a:srgbClr val="FFC000"/>
                </a:solidFill>
                <a:latin typeface="Times New Roman" panose="02020603050405020304" pitchFamily="18" charset="0"/>
                <a:cs typeface="Times New Roman" panose="02020603050405020304" pitchFamily="18" charset="0"/>
              </a:rPr>
              <a:t>Prema Ajnštajnu fotoefekat nastaje kada foton interaguje sa elektronom u atomu supstancije, pri čemu foton svu svoju energiju predaje tom elektronu. Ta energija se raspoređuje na energiju jonizacije atoma, izlazni rad elektrona i kinetičku energiju fotoelektrona.</a:t>
            </a:r>
          </a:p>
          <a:p>
            <a:pPr algn="just">
              <a:lnSpc>
                <a:spcPct val="110000"/>
              </a:lnSpc>
              <a:buFont typeface="Wingdings" panose="05000000000000000000" pitchFamily="2" charset="2"/>
              <a:buChar char="Ø"/>
            </a:pPr>
            <a:r>
              <a:rPr lang="sr-Latn-RS" sz="2000" dirty="0">
                <a:solidFill>
                  <a:srgbClr val="FFC000"/>
                </a:solidFill>
                <a:latin typeface="Times New Roman" panose="02020603050405020304" pitchFamily="18" charset="0"/>
                <a:cs typeface="Times New Roman" panose="02020603050405020304" pitchFamily="18" charset="0"/>
              </a:rPr>
              <a:t>Ajnštajnova jednačina fotoefekta:</a:t>
            </a:r>
          </a:p>
          <a:p>
            <a:pPr algn="just">
              <a:lnSpc>
                <a:spcPct val="110000"/>
              </a:lnSpc>
              <a:buFont typeface="Wingdings" panose="05000000000000000000" pitchFamily="2" charset="2"/>
              <a:buChar char="Ø"/>
            </a:pPr>
            <a:endParaRPr lang="sr-Latn-RS" sz="2000" dirty="0">
              <a:solidFill>
                <a:srgbClr val="FFC000"/>
              </a:solidFill>
              <a:latin typeface="Times New Roman" panose="02020603050405020304" pitchFamily="18" charset="0"/>
              <a:cs typeface="Times New Roman" panose="02020603050405020304" pitchFamily="18" charset="0"/>
            </a:endParaRPr>
          </a:p>
          <a:p>
            <a:pPr algn="just">
              <a:lnSpc>
                <a:spcPct val="110000"/>
              </a:lnSpc>
              <a:buFont typeface="Wingdings" panose="05000000000000000000" pitchFamily="2" charset="2"/>
              <a:buChar char="Ø"/>
            </a:pPr>
            <a:endParaRPr lang="sr-Latn-RS" sz="2000" dirty="0">
              <a:solidFill>
                <a:srgbClr val="FFC000"/>
              </a:solidFill>
              <a:latin typeface="Times New Roman" panose="02020603050405020304" pitchFamily="18" charset="0"/>
              <a:cs typeface="Times New Roman" panose="02020603050405020304" pitchFamily="18" charset="0"/>
            </a:endParaRPr>
          </a:p>
          <a:p>
            <a:pPr algn="just">
              <a:lnSpc>
                <a:spcPct val="110000"/>
              </a:lnSpc>
              <a:buFont typeface="Wingdings" panose="05000000000000000000" pitchFamily="2" charset="2"/>
              <a:buChar char="Ø"/>
            </a:pPr>
            <a:r>
              <a:rPr lang="sr-Latn-RS" sz="2000" dirty="0">
                <a:solidFill>
                  <a:srgbClr val="FFC000"/>
                </a:solidFill>
                <a:latin typeface="Times New Roman" panose="02020603050405020304" pitchFamily="18" charset="0"/>
                <a:cs typeface="Times New Roman" panose="02020603050405020304" pitchFamily="18" charset="0"/>
              </a:rPr>
              <a:t>Prvi član je energija jonizacije koja se predaje elektronu da bi se oslobodio privlačne sile jezgra i napustio atom (u običnim proračunima se zanemaruje).</a:t>
            </a:r>
          </a:p>
          <a:p>
            <a:pPr algn="just">
              <a:lnSpc>
                <a:spcPct val="110000"/>
              </a:lnSpc>
              <a:buFont typeface="Wingdings" panose="05000000000000000000" pitchFamily="2" charset="2"/>
              <a:buChar char="Ø"/>
            </a:pPr>
            <a:r>
              <a:rPr lang="sr-Latn-RS" sz="2000" dirty="0">
                <a:solidFill>
                  <a:srgbClr val="FFC000"/>
                </a:solidFill>
                <a:latin typeface="Times New Roman" panose="02020603050405020304" pitchFamily="18" charset="0"/>
                <a:cs typeface="Times New Roman" panose="02020603050405020304" pitchFamily="18" charset="0"/>
              </a:rPr>
              <a:t>Drugi član je izlazni rad koji se vrši pri savlađivanju privlačne električne sile između oslobođenog elektrona i pozitivno naelektrisanog metala.</a:t>
            </a:r>
          </a:p>
          <a:p>
            <a:pPr algn="just">
              <a:lnSpc>
                <a:spcPct val="110000"/>
              </a:lnSpc>
              <a:buFont typeface="Wingdings" panose="05000000000000000000" pitchFamily="2" charset="2"/>
              <a:buChar char="Ø"/>
            </a:pPr>
            <a:r>
              <a:rPr lang="sr-Latn-RS" sz="2000" dirty="0">
                <a:solidFill>
                  <a:srgbClr val="FFC000"/>
                </a:solidFill>
                <a:latin typeface="Times New Roman" panose="02020603050405020304" pitchFamily="18" charset="0"/>
                <a:cs typeface="Times New Roman" panose="02020603050405020304" pitchFamily="18" charset="0"/>
              </a:rPr>
              <a:t>Treći član je kinetička energija emitovanog elektrona.</a:t>
            </a:r>
          </a:p>
          <a:p>
            <a:pPr marL="0" indent="0" algn="just">
              <a:lnSpc>
                <a:spcPct val="200000"/>
              </a:lnSpc>
              <a:buNone/>
            </a:pPr>
            <a:endParaRPr lang="sr-Latn-RS" sz="2900" dirty="0">
              <a:solidFill>
                <a:srgbClr val="FFC000"/>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sr-Latn-RS" sz="2000" dirty="0">
              <a:solidFill>
                <a:srgbClr val="FFC000"/>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sr-Latn-RS" sz="2000" dirty="0">
              <a:solidFill>
                <a:srgbClr val="FFC000"/>
              </a:solidFill>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F875A652-E5D5-FAA1-405D-71BE4BBC9ED6}"/>
              </a:ext>
            </a:extLst>
          </p:cNvPr>
          <p:cNvPicPr>
            <a:picLocks noChangeAspect="1"/>
          </p:cNvPicPr>
          <p:nvPr/>
        </p:nvPicPr>
        <p:blipFill>
          <a:blip r:embed="rId2"/>
          <a:stretch>
            <a:fillRect/>
          </a:stretch>
        </p:blipFill>
        <p:spPr>
          <a:xfrm>
            <a:off x="4214810" y="3149618"/>
            <a:ext cx="3762375" cy="866775"/>
          </a:xfrm>
          <a:prstGeom prst="rect">
            <a:avLst/>
          </a:prstGeom>
        </p:spPr>
      </p:pic>
    </p:spTree>
    <p:extLst>
      <p:ext uri="{BB962C8B-B14F-4D97-AF65-F5344CB8AC3E}">
        <p14:creationId xmlns:p14="http://schemas.microsoft.com/office/powerpoint/2010/main" val="3913479120"/>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7" name="Rectangle 7">
            <a:extLst>
              <a:ext uri="{FF2B5EF4-FFF2-40B4-BE49-F238E27FC236}">
                <a16:creationId xmlns:a16="http://schemas.microsoft.com/office/drawing/2014/main" id="{6C9F9EF0-93D5-4D4B-BAFE-477002814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BA83CF83-FE2F-4571-ABBE-B70EF771FEAB}"/>
              </a:ext>
            </a:extLst>
          </p:cNvPr>
          <p:cNvSpPr>
            <a:spLocks noGrp="1"/>
          </p:cNvSpPr>
          <p:nvPr>
            <p:ph idx="1"/>
          </p:nvPr>
        </p:nvSpPr>
        <p:spPr>
          <a:xfrm>
            <a:off x="630963" y="308012"/>
            <a:ext cx="10930071" cy="6549988"/>
          </a:xfrm>
        </p:spPr>
        <p:txBody>
          <a:bodyPr>
            <a:normAutofit/>
          </a:bodyPr>
          <a:lstStyle/>
          <a:p>
            <a:pPr marL="0" indent="0" algn="ctr">
              <a:buNone/>
            </a:pPr>
            <a:r>
              <a:rPr lang="sr-Latn-RS" sz="2800" dirty="0">
                <a:solidFill>
                  <a:srgbClr val="FFC000"/>
                </a:solidFill>
                <a:latin typeface="Times New Roman" panose="02020603050405020304" pitchFamily="18" charset="0"/>
                <a:cs typeface="Times New Roman" panose="02020603050405020304" pitchFamily="18" charset="0"/>
              </a:rPr>
              <a:t>Fotoelektrični efekat</a:t>
            </a:r>
          </a:p>
          <a:p>
            <a:pPr algn="just">
              <a:lnSpc>
                <a:spcPct val="110000"/>
              </a:lnSpc>
              <a:buFont typeface="Wingdings" panose="05000000000000000000" pitchFamily="2" charset="2"/>
              <a:buChar char="Ø"/>
            </a:pPr>
            <a:r>
              <a:rPr lang="sr-Latn-RS" sz="2000" dirty="0">
                <a:solidFill>
                  <a:srgbClr val="FFC000"/>
                </a:solidFill>
                <a:latin typeface="Times New Roman" panose="02020603050405020304" pitchFamily="18" charset="0"/>
                <a:cs typeface="Times New Roman" panose="02020603050405020304" pitchFamily="18" charset="0"/>
              </a:rPr>
              <a:t>Pošto su brzine emitovanih elektrona sa površine metala kod fotoefekta dosta manje od brzine svetlosti za kinetičku energiju se može koristiti nerelativistička formula, i kod metala sa velikom gustinom slobodnih elektrona energija jonizacije se može zanemariti, pa Ajnštajnova jednačina se svodi na sledeći oblik:</a:t>
            </a:r>
            <a:endParaRPr lang="sr-Latn-RS" sz="2900" dirty="0">
              <a:solidFill>
                <a:srgbClr val="FFC000"/>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sr-Latn-RS" sz="2000" dirty="0">
              <a:solidFill>
                <a:srgbClr val="FFC000"/>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sr-Latn-RS" sz="2000" dirty="0">
              <a:solidFill>
                <a:srgbClr val="FFC000"/>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sr-Latn-RS" sz="2000" dirty="0">
              <a:solidFill>
                <a:srgbClr val="FFC000"/>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sr-Latn-RS" sz="2000" dirty="0">
              <a:solidFill>
                <a:srgbClr val="FFC000"/>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sr-Latn-RS" sz="2000" dirty="0">
                <a:solidFill>
                  <a:srgbClr val="FFC000"/>
                </a:solidFill>
                <a:latin typeface="Times New Roman" panose="02020603050405020304" pitchFamily="18" charset="0"/>
                <a:cs typeface="Times New Roman" panose="02020603050405020304" pitchFamily="18" charset="0"/>
              </a:rPr>
              <a:t>Minimalna vrednost frekvencije (maksimalna talasna dužina) svetlosti koja može da izazove fotoefekat jeste ona pri kojoj je energija fotona jednaka izlaznom radu (kinetička energija fotoelekrona je jednaka nuli nakon izlaska iz metala).</a:t>
            </a:r>
          </a:p>
          <a:p>
            <a:pPr algn="just">
              <a:buFont typeface="Wingdings" panose="05000000000000000000" pitchFamily="2" charset="2"/>
              <a:buChar char="Ø"/>
            </a:pPr>
            <a:endParaRPr lang="sr-Latn-RS" sz="2000" dirty="0">
              <a:solidFill>
                <a:srgbClr val="FFC000"/>
              </a:solidFill>
              <a:latin typeface="Times New Roman" panose="02020603050405020304" pitchFamily="18" charset="0"/>
              <a:cs typeface="Times New Roman" panose="02020603050405020304" pitchFamily="18" charset="0"/>
            </a:endParaRPr>
          </a:p>
        </p:txBody>
      </p:sp>
      <p:pic>
        <p:nvPicPr>
          <p:cNvPr id="1026" name="Picture 2" descr="Fizika">
            <a:extLst>
              <a:ext uri="{FF2B5EF4-FFF2-40B4-BE49-F238E27FC236}">
                <a16:creationId xmlns:a16="http://schemas.microsoft.com/office/drawing/2014/main" id="{CEE4EE59-84CD-251E-2C88-9676615465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5787" y="2184919"/>
            <a:ext cx="3400425" cy="134302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5C66D0F7-B5D1-7DBA-7DC2-A072856160E8}"/>
              </a:ext>
            </a:extLst>
          </p:cNvPr>
          <p:cNvPicPr>
            <a:picLocks noChangeAspect="1"/>
          </p:cNvPicPr>
          <p:nvPr/>
        </p:nvPicPr>
        <p:blipFill rotWithShape="1">
          <a:blip r:embed="rId3"/>
          <a:srcRect l="24536" r="24536" b="32841"/>
          <a:stretch/>
        </p:blipFill>
        <p:spPr>
          <a:xfrm>
            <a:off x="4395787" y="4957169"/>
            <a:ext cx="3400425" cy="1592819"/>
          </a:xfrm>
          <a:prstGeom prst="rect">
            <a:avLst/>
          </a:prstGeom>
        </p:spPr>
      </p:pic>
    </p:spTree>
    <p:extLst>
      <p:ext uri="{BB962C8B-B14F-4D97-AF65-F5344CB8AC3E}">
        <p14:creationId xmlns:p14="http://schemas.microsoft.com/office/powerpoint/2010/main" val="2071624723"/>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7" name="Rectangle 7">
            <a:extLst>
              <a:ext uri="{FF2B5EF4-FFF2-40B4-BE49-F238E27FC236}">
                <a16:creationId xmlns:a16="http://schemas.microsoft.com/office/drawing/2014/main" id="{6C9F9EF0-93D5-4D4B-BAFE-477002814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BA83CF83-FE2F-4571-ABBE-B70EF771FEAB}"/>
              </a:ext>
            </a:extLst>
          </p:cNvPr>
          <p:cNvSpPr>
            <a:spLocks noGrp="1"/>
          </p:cNvSpPr>
          <p:nvPr>
            <p:ph idx="1"/>
          </p:nvPr>
        </p:nvSpPr>
        <p:spPr>
          <a:xfrm>
            <a:off x="630963" y="308012"/>
            <a:ext cx="10930071" cy="6549988"/>
          </a:xfrm>
        </p:spPr>
        <p:txBody>
          <a:bodyPr>
            <a:normAutofit lnSpcReduction="10000"/>
          </a:bodyPr>
          <a:lstStyle/>
          <a:p>
            <a:pPr marL="0" indent="0" algn="ctr">
              <a:buNone/>
            </a:pPr>
            <a:r>
              <a:rPr lang="sr-Latn-RS" sz="2800" dirty="0">
                <a:solidFill>
                  <a:srgbClr val="FFC000"/>
                </a:solidFill>
                <a:latin typeface="Times New Roman" panose="02020603050405020304" pitchFamily="18" charset="0"/>
                <a:cs typeface="Times New Roman" panose="02020603050405020304" pitchFamily="18" charset="0"/>
              </a:rPr>
              <a:t>Komptonov efekat</a:t>
            </a:r>
          </a:p>
          <a:p>
            <a:pPr algn="just">
              <a:lnSpc>
                <a:spcPct val="110000"/>
              </a:lnSpc>
              <a:buFont typeface="Wingdings" panose="05000000000000000000" pitchFamily="2" charset="2"/>
              <a:buChar char="Ø"/>
            </a:pPr>
            <a:r>
              <a:rPr lang="sr-Latn-RS" sz="2000" dirty="0">
                <a:solidFill>
                  <a:srgbClr val="FFC000"/>
                </a:solidFill>
                <a:latin typeface="Times New Roman" panose="02020603050405020304" pitchFamily="18" charset="0"/>
                <a:cs typeface="Times New Roman" panose="02020603050405020304" pitchFamily="18" charset="0"/>
              </a:rPr>
              <a:t>Promena talasne dužine elektromagnetnog (rendgenskog) zračenja pri rasejanju na slobodnim česticama (elektronima) supstancije, naziva se Komptonov efekat. </a:t>
            </a:r>
          </a:p>
          <a:p>
            <a:pPr algn="just">
              <a:lnSpc>
                <a:spcPct val="110000"/>
              </a:lnSpc>
              <a:buFont typeface="Wingdings" panose="05000000000000000000" pitchFamily="2" charset="2"/>
              <a:buChar char="Ø"/>
            </a:pPr>
            <a:endParaRPr lang="sr-Latn-RS" sz="2000" dirty="0">
              <a:solidFill>
                <a:srgbClr val="FFC000"/>
              </a:solidFill>
              <a:latin typeface="Times New Roman" panose="02020603050405020304" pitchFamily="18" charset="0"/>
              <a:cs typeface="Times New Roman" panose="02020603050405020304" pitchFamily="18" charset="0"/>
            </a:endParaRPr>
          </a:p>
          <a:p>
            <a:pPr algn="just">
              <a:lnSpc>
                <a:spcPct val="110000"/>
              </a:lnSpc>
              <a:buFont typeface="Wingdings" panose="05000000000000000000" pitchFamily="2" charset="2"/>
              <a:buChar char="Ø"/>
            </a:pPr>
            <a:endParaRPr lang="sr-Latn-RS" sz="2000" dirty="0">
              <a:solidFill>
                <a:srgbClr val="FFC000"/>
              </a:solidFill>
              <a:latin typeface="Times New Roman" panose="02020603050405020304" pitchFamily="18" charset="0"/>
              <a:cs typeface="Times New Roman" panose="02020603050405020304" pitchFamily="18" charset="0"/>
            </a:endParaRPr>
          </a:p>
          <a:p>
            <a:pPr marL="0" indent="0" algn="just">
              <a:lnSpc>
                <a:spcPct val="110000"/>
              </a:lnSpc>
              <a:buNone/>
            </a:pPr>
            <a:endParaRPr lang="sr-Latn-RS" sz="2000" dirty="0">
              <a:solidFill>
                <a:srgbClr val="FFC000"/>
              </a:solidFill>
              <a:latin typeface="Times New Roman" panose="02020603050405020304" pitchFamily="18" charset="0"/>
              <a:cs typeface="Times New Roman" panose="02020603050405020304" pitchFamily="18" charset="0"/>
            </a:endParaRPr>
          </a:p>
          <a:p>
            <a:pPr marL="0" indent="0" algn="just">
              <a:lnSpc>
                <a:spcPct val="110000"/>
              </a:lnSpc>
              <a:buNone/>
            </a:pPr>
            <a:endParaRPr lang="sr-Latn-RS" sz="2000" dirty="0">
              <a:solidFill>
                <a:srgbClr val="FFC000"/>
              </a:solidFill>
              <a:latin typeface="Times New Roman" panose="02020603050405020304" pitchFamily="18" charset="0"/>
              <a:cs typeface="Times New Roman" panose="02020603050405020304" pitchFamily="18" charset="0"/>
            </a:endParaRPr>
          </a:p>
          <a:p>
            <a:pPr marL="0" indent="0" algn="just">
              <a:lnSpc>
                <a:spcPct val="110000"/>
              </a:lnSpc>
              <a:buNone/>
            </a:pPr>
            <a:endParaRPr lang="sr-Latn-RS" sz="2000" dirty="0">
              <a:solidFill>
                <a:srgbClr val="FFC000"/>
              </a:solidFill>
              <a:latin typeface="Times New Roman" panose="02020603050405020304" pitchFamily="18" charset="0"/>
              <a:cs typeface="Times New Roman" panose="02020603050405020304" pitchFamily="18" charset="0"/>
            </a:endParaRPr>
          </a:p>
          <a:p>
            <a:pPr marL="0" indent="0" algn="just">
              <a:lnSpc>
                <a:spcPct val="110000"/>
              </a:lnSpc>
              <a:buNone/>
            </a:pPr>
            <a:endParaRPr lang="sr-Latn-RS" sz="2000" dirty="0">
              <a:solidFill>
                <a:srgbClr val="FFC000"/>
              </a:solidFill>
              <a:latin typeface="Times New Roman" panose="02020603050405020304" pitchFamily="18" charset="0"/>
              <a:cs typeface="Times New Roman" panose="02020603050405020304" pitchFamily="18" charset="0"/>
            </a:endParaRPr>
          </a:p>
          <a:p>
            <a:pPr marL="0" indent="0" algn="just">
              <a:lnSpc>
                <a:spcPct val="110000"/>
              </a:lnSpc>
              <a:buNone/>
            </a:pPr>
            <a:endParaRPr lang="sr-Latn-RS" sz="2000" dirty="0">
              <a:solidFill>
                <a:srgbClr val="FFC000"/>
              </a:solidFill>
              <a:latin typeface="Times New Roman" panose="02020603050405020304" pitchFamily="18" charset="0"/>
              <a:cs typeface="Times New Roman" panose="02020603050405020304" pitchFamily="18" charset="0"/>
            </a:endParaRPr>
          </a:p>
          <a:p>
            <a:pPr marL="0" indent="0" algn="just">
              <a:lnSpc>
                <a:spcPct val="110000"/>
              </a:lnSpc>
              <a:buNone/>
            </a:pPr>
            <a:endParaRPr lang="sr-Latn-RS" sz="2000" dirty="0">
              <a:solidFill>
                <a:srgbClr val="FFC000"/>
              </a:solidFill>
              <a:latin typeface="Times New Roman" panose="02020603050405020304" pitchFamily="18" charset="0"/>
              <a:cs typeface="Times New Roman" panose="02020603050405020304" pitchFamily="18" charset="0"/>
            </a:endParaRPr>
          </a:p>
          <a:p>
            <a:pPr marL="0" indent="0" algn="just">
              <a:lnSpc>
                <a:spcPct val="110000"/>
              </a:lnSpc>
              <a:buNone/>
            </a:pPr>
            <a:endParaRPr lang="sr-Latn-RS" sz="2000" dirty="0">
              <a:solidFill>
                <a:srgbClr val="FFC000"/>
              </a:solidFill>
              <a:latin typeface="Times New Roman" panose="02020603050405020304" pitchFamily="18" charset="0"/>
              <a:cs typeface="Times New Roman" panose="02020603050405020304" pitchFamily="18" charset="0"/>
            </a:endParaRPr>
          </a:p>
          <a:p>
            <a:pPr algn="just">
              <a:lnSpc>
                <a:spcPct val="110000"/>
              </a:lnSpc>
              <a:buFont typeface="Wingdings" panose="05000000000000000000" pitchFamily="2" charset="2"/>
              <a:buChar char="Ø"/>
            </a:pPr>
            <a:r>
              <a:rPr lang="sr-Latn-RS" sz="2000" dirty="0">
                <a:solidFill>
                  <a:srgbClr val="FFC000"/>
                </a:solidFill>
                <a:latin typeface="Times New Roman" panose="02020603050405020304" pitchFamily="18" charset="0"/>
                <a:cs typeface="Times New Roman" panose="02020603050405020304" pitchFamily="18" charset="0"/>
              </a:rPr>
              <a:t>Talasna dužina rasejanog fotona veća je od njegove talasne dužine pre interakcije sa elektronom (frekvencija rasejanog fotona je manja od frekvencije tog fotona pre interakcije sa elektronom). To se objašnjava time da upadni foton deo svoje energije (impulsa) predaje elektronu i zato dolazi do smanjenja frekvencije.</a:t>
            </a:r>
          </a:p>
          <a:p>
            <a:pPr algn="just">
              <a:buFont typeface="Wingdings" panose="05000000000000000000" pitchFamily="2" charset="2"/>
              <a:buChar char="Ø"/>
            </a:pPr>
            <a:endParaRPr lang="sr-Latn-RS" sz="2000" dirty="0">
              <a:solidFill>
                <a:srgbClr val="FFC000"/>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sr-Latn-RS" sz="2000" dirty="0">
              <a:solidFill>
                <a:srgbClr val="FFC000"/>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sr-Latn-RS" sz="2000" dirty="0">
              <a:solidFill>
                <a:srgbClr val="FFC000"/>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sr-Latn-RS" sz="2000" dirty="0">
              <a:solidFill>
                <a:srgbClr val="FFC000"/>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sr-Latn-RS" sz="2000" dirty="0">
              <a:solidFill>
                <a:srgbClr val="FFC000"/>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sr-Latn-RS" sz="2000" dirty="0">
              <a:solidFill>
                <a:srgbClr val="FFC000"/>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sr-Latn-RS" sz="2000" dirty="0">
              <a:solidFill>
                <a:srgbClr val="FFC000"/>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sr-Latn-RS" sz="2000" dirty="0">
              <a:solidFill>
                <a:srgbClr val="FFC000"/>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sr-Latn-RS" sz="2000" dirty="0">
              <a:solidFill>
                <a:srgbClr val="FFC000"/>
              </a:solidFill>
              <a:latin typeface="Times New Roman" panose="02020603050405020304" pitchFamily="18" charset="0"/>
              <a:cs typeface="Times New Roman" panose="02020603050405020304" pitchFamily="18" charset="0"/>
            </a:endParaRPr>
          </a:p>
          <a:p>
            <a:pPr marL="0" indent="0" algn="just">
              <a:buNone/>
            </a:pPr>
            <a:endParaRPr lang="sr-Latn-RS" sz="2000" dirty="0">
              <a:solidFill>
                <a:srgbClr val="FFC000"/>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sr-Latn-RS" sz="2000" dirty="0">
              <a:solidFill>
                <a:srgbClr val="FFC000"/>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sr-Latn-RS" sz="2000" dirty="0">
              <a:solidFill>
                <a:srgbClr val="FFC000"/>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sr-Latn-RS" sz="2000" dirty="0">
              <a:solidFill>
                <a:srgbClr val="FFC000"/>
              </a:solidFill>
              <a:latin typeface="Times New Roman" panose="02020603050405020304" pitchFamily="18" charset="0"/>
              <a:cs typeface="Times New Roman" panose="02020603050405020304" pitchFamily="18" charset="0"/>
            </a:endParaRPr>
          </a:p>
          <a:p>
            <a:pPr marL="0" indent="0" algn="just">
              <a:buNone/>
            </a:pPr>
            <a:endParaRPr lang="sr-Latn-RS" sz="2000" dirty="0">
              <a:solidFill>
                <a:srgbClr val="FFC000"/>
              </a:solidFill>
              <a:latin typeface="Times New Roman" panose="02020603050405020304" pitchFamily="18" charset="0"/>
              <a:cs typeface="Times New Roman" panose="02020603050405020304" pitchFamily="18" charset="0"/>
            </a:endParaRPr>
          </a:p>
          <a:p>
            <a:pPr marL="0" indent="0" algn="just">
              <a:buNone/>
            </a:pPr>
            <a:endParaRPr lang="sr-Latn-RS" sz="2000" dirty="0">
              <a:solidFill>
                <a:srgbClr val="FFC000"/>
              </a:solidFill>
              <a:latin typeface="Times New Roman" panose="02020603050405020304" pitchFamily="18" charset="0"/>
              <a:cs typeface="Times New Roman" panose="02020603050405020304" pitchFamily="18" charset="0"/>
            </a:endParaRPr>
          </a:p>
        </p:txBody>
      </p:sp>
      <p:pic>
        <p:nvPicPr>
          <p:cNvPr id="2056" name="Picture 8" descr="5. Foton">
            <a:extLst>
              <a:ext uri="{FF2B5EF4-FFF2-40B4-BE49-F238E27FC236}">
                <a16:creationId xmlns:a16="http://schemas.microsoft.com/office/drawing/2014/main" id="{5B946585-17F2-3F8D-6D9D-E97415FB5B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1741" y="1546967"/>
            <a:ext cx="2808514" cy="256032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46D90119-8D34-A5FB-FF05-36889F46015B}"/>
              </a:ext>
            </a:extLst>
          </p:cNvPr>
          <p:cNvPicPr>
            <a:picLocks noChangeAspect="1"/>
          </p:cNvPicPr>
          <p:nvPr/>
        </p:nvPicPr>
        <p:blipFill>
          <a:blip r:embed="rId3"/>
          <a:stretch>
            <a:fillRect/>
          </a:stretch>
        </p:blipFill>
        <p:spPr>
          <a:xfrm>
            <a:off x="5036124" y="4469368"/>
            <a:ext cx="2119746" cy="5486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a:extLst>
              <a:ext uri="{FF2B5EF4-FFF2-40B4-BE49-F238E27FC236}">
                <a16:creationId xmlns:a16="http://schemas.microsoft.com/office/drawing/2014/main" id="{8C62A875-343F-7A9B-087C-13A316EB555F}"/>
              </a:ext>
            </a:extLst>
          </p:cNvPr>
          <p:cNvPicPr>
            <a:picLocks noChangeAspect="1"/>
          </p:cNvPicPr>
          <p:nvPr/>
        </p:nvPicPr>
        <p:blipFill>
          <a:blip r:embed="rId4"/>
          <a:stretch>
            <a:fillRect/>
          </a:stretch>
        </p:blipFill>
        <p:spPr>
          <a:xfrm>
            <a:off x="5619747" y="5046083"/>
            <a:ext cx="952500" cy="485775"/>
          </a:xfrm>
          <a:prstGeom prst="rect">
            <a:avLst/>
          </a:prstGeom>
        </p:spPr>
      </p:pic>
      <p:pic>
        <p:nvPicPr>
          <p:cNvPr id="6" name="Picture 5">
            <a:extLst>
              <a:ext uri="{FF2B5EF4-FFF2-40B4-BE49-F238E27FC236}">
                <a16:creationId xmlns:a16="http://schemas.microsoft.com/office/drawing/2014/main" id="{4E9C2F2A-1913-25DB-987B-35392E682632}"/>
              </a:ext>
            </a:extLst>
          </p:cNvPr>
          <p:cNvPicPr>
            <a:picLocks noChangeAspect="1"/>
          </p:cNvPicPr>
          <p:nvPr/>
        </p:nvPicPr>
        <p:blipFill rotWithShape="1">
          <a:blip r:embed="rId5"/>
          <a:srcRect t="31675"/>
          <a:stretch/>
        </p:blipFill>
        <p:spPr>
          <a:xfrm>
            <a:off x="5414959" y="4107287"/>
            <a:ext cx="1362075" cy="338414"/>
          </a:xfrm>
          <a:prstGeom prst="rect">
            <a:avLst/>
          </a:prstGeom>
        </p:spPr>
      </p:pic>
      <p:pic>
        <p:nvPicPr>
          <p:cNvPr id="7" name="Picture 6">
            <a:extLst>
              <a:ext uri="{FF2B5EF4-FFF2-40B4-BE49-F238E27FC236}">
                <a16:creationId xmlns:a16="http://schemas.microsoft.com/office/drawing/2014/main" id="{58C2A2C2-DD64-19A3-39C6-ACCA3E596B31}"/>
              </a:ext>
            </a:extLst>
          </p:cNvPr>
          <p:cNvPicPr>
            <a:picLocks noChangeAspect="1"/>
          </p:cNvPicPr>
          <p:nvPr/>
        </p:nvPicPr>
        <p:blipFill>
          <a:blip r:embed="rId6"/>
          <a:stretch>
            <a:fillRect/>
          </a:stretch>
        </p:blipFill>
        <p:spPr>
          <a:xfrm>
            <a:off x="8323759" y="3211937"/>
            <a:ext cx="3752850" cy="1790700"/>
          </a:xfrm>
          <a:prstGeom prst="rect">
            <a:avLst/>
          </a:prstGeom>
          <a:ln>
            <a:noFill/>
          </a:ln>
          <a:effectLst>
            <a:softEdge rad="112500"/>
          </a:effectLst>
        </p:spPr>
      </p:pic>
      <p:pic>
        <p:nvPicPr>
          <p:cNvPr id="8" name="Picture 7">
            <a:extLst>
              <a:ext uri="{FF2B5EF4-FFF2-40B4-BE49-F238E27FC236}">
                <a16:creationId xmlns:a16="http://schemas.microsoft.com/office/drawing/2014/main" id="{AE6A5FE4-359B-4CBE-1CC0-1687FD1B7D6D}"/>
              </a:ext>
            </a:extLst>
          </p:cNvPr>
          <p:cNvPicPr>
            <a:picLocks noChangeAspect="1"/>
          </p:cNvPicPr>
          <p:nvPr/>
        </p:nvPicPr>
        <p:blipFill>
          <a:blip r:embed="rId7"/>
          <a:stretch>
            <a:fillRect/>
          </a:stretch>
        </p:blipFill>
        <p:spPr>
          <a:xfrm>
            <a:off x="8323759" y="4831770"/>
            <a:ext cx="2990850" cy="428625"/>
          </a:xfrm>
          <a:prstGeom prst="rect">
            <a:avLst/>
          </a:prstGeom>
          <a:ln>
            <a:noFill/>
          </a:ln>
          <a:effectLst>
            <a:softEdge rad="112500"/>
          </a:effectLst>
        </p:spPr>
      </p:pic>
      <p:pic>
        <p:nvPicPr>
          <p:cNvPr id="9" name="Picture 8">
            <a:extLst>
              <a:ext uri="{FF2B5EF4-FFF2-40B4-BE49-F238E27FC236}">
                <a16:creationId xmlns:a16="http://schemas.microsoft.com/office/drawing/2014/main" id="{E1B2F67E-9290-5F38-93FF-ABACBF9ACE87}"/>
              </a:ext>
            </a:extLst>
          </p:cNvPr>
          <p:cNvPicPr>
            <a:picLocks noChangeAspect="1"/>
          </p:cNvPicPr>
          <p:nvPr/>
        </p:nvPicPr>
        <p:blipFill>
          <a:blip r:embed="rId8"/>
          <a:stretch>
            <a:fillRect/>
          </a:stretch>
        </p:blipFill>
        <p:spPr>
          <a:xfrm>
            <a:off x="8323759" y="5082402"/>
            <a:ext cx="1924050" cy="314325"/>
          </a:xfrm>
          <a:prstGeom prst="rect">
            <a:avLst/>
          </a:prstGeom>
          <a:ln>
            <a:noFill/>
          </a:ln>
          <a:effectLst>
            <a:softEdge rad="112500"/>
          </a:effectLst>
        </p:spPr>
      </p:pic>
    </p:spTree>
    <p:extLst>
      <p:ext uri="{BB962C8B-B14F-4D97-AF65-F5344CB8AC3E}">
        <p14:creationId xmlns:p14="http://schemas.microsoft.com/office/powerpoint/2010/main" val="2374805510"/>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7" name="Rectangle 7">
            <a:extLst>
              <a:ext uri="{FF2B5EF4-FFF2-40B4-BE49-F238E27FC236}">
                <a16:creationId xmlns:a16="http://schemas.microsoft.com/office/drawing/2014/main" id="{6C9F9EF0-93D5-4D4B-BAFE-477002814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BA83CF83-FE2F-4571-ABBE-B70EF771FEAB}"/>
              </a:ext>
            </a:extLst>
          </p:cNvPr>
          <p:cNvSpPr>
            <a:spLocks noGrp="1"/>
          </p:cNvSpPr>
          <p:nvPr>
            <p:ph idx="1"/>
          </p:nvPr>
        </p:nvSpPr>
        <p:spPr>
          <a:xfrm>
            <a:off x="630963" y="308012"/>
            <a:ext cx="10930071" cy="6549988"/>
          </a:xfrm>
        </p:spPr>
        <p:txBody>
          <a:bodyPr>
            <a:normAutofit/>
          </a:bodyPr>
          <a:lstStyle/>
          <a:p>
            <a:pPr marL="0" indent="0" algn="ctr">
              <a:buNone/>
            </a:pPr>
            <a:r>
              <a:rPr lang="sr-Latn-RS" sz="2800" dirty="0">
                <a:solidFill>
                  <a:srgbClr val="FFC000"/>
                </a:solidFill>
                <a:latin typeface="Times New Roman" panose="02020603050405020304" pitchFamily="18" charset="0"/>
                <a:cs typeface="Times New Roman" panose="02020603050405020304" pitchFamily="18" charset="0"/>
              </a:rPr>
              <a:t>Pritisak svetlosti</a:t>
            </a:r>
          </a:p>
          <a:p>
            <a:pPr algn="just">
              <a:lnSpc>
                <a:spcPct val="110000"/>
              </a:lnSpc>
              <a:buFont typeface="Wingdings" panose="05000000000000000000" pitchFamily="2" charset="2"/>
              <a:buChar char="Ø"/>
            </a:pPr>
            <a:r>
              <a:rPr lang="sr-Latn-RS" sz="2000" dirty="0">
                <a:solidFill>
                  <a:srgbClr val="FFC000"/>
                </a:solidFill>
                <a:latin typeface="Times New Roman" panose="02020603050405020304" pitchFamily="18" charset="0"/>
                <a:cs typeface="Times New Roman" panose="02020603050405020304" pitchFamily="18" charset="0"/>
              </a:rPr>
              <a:t>Pritisak svetlosti uslovljen je silom kojom električna i magnetna komponenta elektromagnetnog polja deluju na elektrone i druge naelektrisane čestice osvetljenog tela. </a:t>
            </a:r>
          </a:p>
          <a:p>
            <a:pPr algn="just">
              <a:lnSpc>
                <a:spcPct val="110000"/>
              </a:lnSpc>
              <a:buFont typeface="Wingdings" panose="05000000000000000000" pitchFamily="2" charset="2"/>
              <a:buChar char="Ø"/>
            </a:pPr>
            <a:r>
              <a:rPr lang="sr-Latn-RS" sz="2000" dirty="0">
                <a:solidFill>
                  <a:srgbClr val="FFC000"/>
                </a:solidFill>
                <a:latin typeface="Times New Roman" panose="02020603050405020304" pitchFamily="18" charset="0"/>
                <a:cs typeface="Times New Roman" panose="02020603050405020304" pitchFamily="18" charset="0"/>
              </a:rPr>
              <a:t>Pritisak upadnih elektromagnetnih talasa (svetlosti) na površinu tela dat je relacijom:</a:t>
            </a:r>
          </a:p>
          <a:p>
            <a:pPr algn="just">
              <a:lnSpc>
                <a:spcPct val="110000"/>
              </a:lnSpc>
              <a:buFont typeface="Wingdings" panose="05000000000000000000" pitchFamily="2" charset="2"/>
              <a:buChar char="Ø"/>
            </a:pPr>
            <a:endParaRPr lang="sr-Latn-RS" sz="2000" dirty="0">
              <a:solidFill>
                <a:srgbClr val="FFC000"/>
              </a:solidFill>
              <a:latin typeface="Times New Roman" panose="02020603050405020304" pitchFamily="18" charset="0"/>
              <a:cs typeface="Times New Roman" panose="02020603050405020304" pitchFamily="18" charset="0"/>
            </a:endParaRPr>
          </a:p>
          <a:p>
            <a:pPr algn="just">
              <a:lnSpc>
                <a:spcPct val="110000"/>
              </a:lnSpc>
              <a:buFont typeface="Wingdings" panose="05000000000000000000" pitchFamily="2" charset="2"/>
              <a:buChar char="Ø"/>
            </a:pPr>
            <a:endParaRPr lang="sr-Latn-RS" sz="2000" dirty="0">
              <a:solidFill>
                <a:srgbClr val="FFC000"/>
              </a:solidFill>
              <a:latin typeface="Times New Roman" panose="02020603050405020304" pitchFamily="18" charset="0"/>
              <a:cs typeface="Times New Roman" panose="02020603050405020304" pitchFamily="18" charset="0"/>
            </a:endParaRPr>
          </a:p>
          <a:p>
            <a:pPr marL="0" indent="0" algn="just">
              <a:lnSpc>
                <a:spcPct val="110000"/>
              </a:lnSpc>
              <a:buNone/>
            </a:pPr>
            <a:endParaRPr lang="sr-Latn-RS" sz="2000" dirty="0">
              <a:solidFill>
                <a:srgbClr val="FFC000"/>
              </a:solidFill>
              <a:latin typeface="Times New Roman" panose="02020603050405020304" pitchFamily="18" charset="0"/>
              <a:cs typeface="Times New Roman" panose="02020603050405020304" pitchFamily="18" charset="0"/>
            </a:endParaRPr>
          </a:p>
          <a:p>
            <a:pPr marL="0" indent="0" algn="just">
              <a:lnSpc>
                <a:spcPct val="110000"/>
              </a:lnSpc>
              <a:buNone/>
            </a:pPr>
            <a:r>
              <a:rPr lang="sr-Latn-RS" sz="2000" dirty="0">
                <a:solidFill>
                  <a:srgbClr val="FFC000"/>
                </a:solidFill>
                <a:latin typeface="Times New Roman" panose="02020603050405020304" pitchFamily="18" charset="0"/>
                <a:cs typeface="Times New Roman" panose="02020603050405020304" pitchFamily="18" charset="0"/>
              </a:rPr>
              <a:t>pri čemu se uzima u obzir da na površinu tela dodatno deluje i impuls dela odbijene svetlosti.</a:t>
            </a:r>
          </a:p>
          <a:p>
            <a:pPr algn="just">
              <a:lnSpc>
                <a:spcPct val="110000"/>
              </a:lnSpc>
              <a:buFont typeface="Wingdings" panose="05000000000000000000" pitchFamily="2" charset="2"/>
              <a:buChar char="Ø"/>
            </a:pPr>
            <a:r>
              <a:rPr lang="sr-Latn-RS" sz="2000" i="1" dirty="0">
                <a:solidFill>
                  <a:srgbClr val="FFC000"/>
                </a:solidFill>
                <a:latin typeface="Times New Roman" panose="02020603050405020304" pitchFamily="18" charset="0"/>
                <a:cs typeface="Times New Roman" panose="02020603050405020304" pitchFamily="18" charset="0"/>
              </a:rPr>
              <a:t>Nhv </a:t>
            </a:r>
            <a:r>
              <a:rPr lang="sr-Latn-RS" sz="2000" dirty="0">
                <a:solidFill>
                  <a:srgbClr val="FFC000"/>
                </a:solidFill>
                <a:latin typeface="Times New Roman" panose="02020603050405020304" pitchFamily="18" charset="0"/>
                <a:cs typeface="Times New Roman" panose="02020603050405020304" pitchFamily="18" charset="0"/>
              </a:rPr>
              <a:t>– ukupnu energiju svetlosti koja je dospela na površinu.</a:t>
            </a:r>
          </a:p>
          <a:p>
            <a:pPr algn="just">
              <a:lnSpc>
                <a:spcPct val="110000"/>
              </a:lnSpc>
              <a:buFont typeface="Wingdings" panose="05000000000000000000" pitchFamily="2" charset="2"/>
              <a:buChar char="Ø"/>
            </a:pPr>
            <a:r>
              <a:rPr lang="sr-Latn-RS" sz="2000" i="1" dirty="0">
                <a:solidFill>
                  <a:srgbClr val="FFC000"/>
                </a:solidFill>
                <a:latin typeface="Times New Roman" panose="02020603050405020304" pitchFamily="18" charset="0"/>
                <a:cs typeface="Times New Roman" panose="02020603050405020304" pitchFamily="18" charset="0"/>
              </a:rPr>
              <a:t>c</a:t>
            </a:r>
            <a:r>
              <a:rPr lang="sr-Latn-RS" sz="2000" dirty="0">
                <a:solidFill>
                  <a:srgbClr val="FFC000"/>
                </a:solidFill>
                <a:latin typeface="Times New Roman" panose="02020603050405020304" pitchFamily="18" charset="0"/>
                <a:cs typeface="Times New Roman" panose="02020603050405020304" pitchFamily="18" charset="0"/>
              </a:rPr>
              <a:t> – brzina svetlosti u vakuumu</a:t>
            </a:r>
          </a:p>
          <a:p>
            <a:pPr algn="just">
              <a:lnSpc>
                <a:spcPct val="110000"/>
              </a:lnSpc>
              <a:buFont typeface="Wingdings" panose="05000000000000000000" pitchFamily="2" charset="2"/>
              <a:buChar char="Ø"/>
            </a:pPr>
            <a:r>
              <a:rPr lang="sr-Latn-RS" sz="2000" i="1" dirty="0">
                <a:solidFill>
                  <a:srgbClr val="FFC000"/>
                </a:solidFill>
                <a:latin typeface="Times New Roman" panose="02020603050405020304" pitchFamily="18" charset="0"/>
                <a:cs typeface="Times New Roman" panose="02020603050405020304" pitchFamily="18" charset="0"/>
              </a:rPr>
              <a:t>R </a:t>
            </a:r>
            <a:r>
              <a:rPr lang="sr-Latn-RS" sz="2000" dirty="0">
                <a:solidFill>
                  <a:srgbClr val="FFC000"/>
                </a:solidFill>
                <a:latin typeface="Times New Roman" panose="02020603050405020304" pitchFamily="18" charset="0"/>
                <a:cs typeface="Times New Roman" panose="02020603050405020304" pitchFamily="18" charset="0"/>
              </a:rPr>
              <a:t>– koeficijent refleksije (odbijanja) svetlosti</a:t>
            </a:r>
          </a:p>
          <a:p>
            <a:pPr algn="just">
              <a:buFont typeface="Wingdings" panose="05000000000000000000" pitchFamily="2" charset="2"/>
              <a:buChar char="Ø"/>
            </a:pPr>
            <a:r>
              <a:rPr lang="sr-Latn-RS" sz="2000" dirty="0">
                <a:solidFill>
                  <a:srgbClr val="FFC000"/>
                </a:solidFill>
                <a:latin typeface="Times New Roman" panose="02020603050405020304" pitchFamily="18" charset="0"/>
                <a:cs typeface="Times New Roman" panose="02020603050405020304" pitchFamily="18" charset="0"/>
              </a:rPr>
              <a:t>Kvantna teorija svetlosti objašnjava svetlosni pritisak kao rezultat predaje impulsa upadnih fotona atomima i molekulima tela.</a:t>
            </a:r>
          </a:p>
          <a:p>
            <a:pPr algn="just">
              <a:buFont typeface="Wingdings" panose="05000000000000000000" pitchFamily="2" charset="2"/>
              <a:buChar char="Ø"/>
            </a:pPr>
            <a:endParaRPr lang="sr-Latn-RS" sz="2000" dirty="0">
              <a:solidFill>
                <a:srgbClr val="FFC000"/>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sr-Latn-RS" sz="2000" dirty="0">
              <a:solidFill>
                <a:srgbClr val="FFC000"/>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sr-Latn-RS" sz="2000" dirty="0">
              <a:solidFill>
                <a:srgbClr val="FFC000"/>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sr-Latn-RS" sz="2000" dirty="0">
              <a:solidFill>
                <a:srgbClr val="FFC000"/>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sr-Latn-RS" sz="2000" dirty="0">
              <a:solidFill>
                <a:srgbClr val="FFC000"/>
              </a:solidFill>
              <a:latin typeface="Times New Roman" panose="02020603050405020304" pitchFamily="18" charset="0"/>
              <a:cs typeface="Times New Roman" panose="02020603050405020304" pitchFamily="18" charset="0"/>
            </a:endParaRPr>
          </a:p>
          <a:p>
            <a:pPr marL="0" indent="0" algn="just">
              <a:buNone/>
            </a:pPr>
            <a:endParaRPr lang="sr-Latn-RS" sz="2000" dirty="0">
              <a:solidFill>
                <a:srgbClr val="FFC000"/>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sr-Latn-RS" sz="2000" dirty="0">
              <a:solidFill>
                <a:srgbClr val="FFC000"/>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sr-Latn-RS" sz="2000" dirty="0">
              <a:solidFill>
                <a:srgbClr val="FFC000"/>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sr-Latn-RS" sz="2000" dirty="0">
              <a:solidFill>
                <a:srgbClr val="FFC000"/>
              </a:solidFill>
              <a:latin typeface="Times New Roman" panose="02020603050405020304" pitchFamily="18" charset="0"/>
              <a:cs typeface="Times New Roman" panose="02020603050405020304" pitchFamily="18" charset="0"/>
            </a:endParaRPr>
          </a:p>
          <a:p>
            <a:pPr marL="0" indent="0" algn="just">
              <a:buNone/>
            </a:pPr>
            <a:endParaRPr lang="sr-Latn-RS" sz="2000" dirty="0">
              <a:solidFill>
                <a:srgbClr val="FFC000"/>
              </a:solidFill>
              <a:latin typeface="Times New Roman" panose="02020603050405020304" pitchFamily="18" charset="0"/>
              <a:cs typeface="Times New Roman" panose="02020603050405020304" pitchFamily="18" charset="0"/>
            </a:endParaRPr>
          </a:p>
          <a:p>
            <a:pPr marL="0" indent="0" algn="just">
              <a:buNone/>
            </a:pPr>
            <a:endParaRPr lang="sr-Latn-RS" sz="2000" dirty="0">
              <a:solidFill>
                <a:srgbClr val="FFC000"/>
              </a:solidFill>
              <a:latin typeface="Times New Roman" panose="02020603050405020304" pitchFamily="18" charset="0"/>
              <a:cs typeface="Times New Roman" panose="02020603050405020304" pitchFamily="18" charset="0"/>
            </a:endParaRPr>
          </a:p>
        </p:txBody>
      </p:sp>
      <p:pic>
        <p:nvPicPr>
          <p:cNvPr id="3074" name="Picture 2" descr="Fizika">
            <a:extLst>
              <a:ext uri="{FF2B5EF4-FFF2-40B4-BE49-F238E27FC236}">
                <a16:creationId xmlns:a16="http://schemas.microsoft.com/office/drawing/2014/main" id="{A530859B-57F1-03E8-EA3E-E535A67564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7675" y="2190750"/>
            <a:ext cx="3676650" cy="1238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419963"/>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7" name="Rectangle 7">
            <a:extLst>
              <a:ext uri="{FF2B5EF4-FFF2-40B4-BE49-F238E27FC236}">
                <a16:creationId xmlns:a16="http://schemas.microsoft.com/office/drawing/2014/main" id="{6C9F9EF0-93D5-4D4B-BAFE-477002814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BA83CF83-FE2F-4571-ABBE-B70EF771FEAB}"/>
              </a:ext>
            </a:extLst>
          </p:cNvPr>
          <p:cNvSpPr>
            <a:spLocks noGrp="1"/>
          </p:cNvSpPr>
          <p:nvPr>
            <p:ph idx="1"/>
          </p:nvPr>
        </p:nvSpPr>
        <p:spPr>
          <a:xfrm>
            <a:off x="630963" y="308012"/>
            <a:ext cx="10930071" cy="6549988"/>
          </a:xfrm>
        </p:spPr>
        <p:txBody>
          <a:bodyPr>
            <a:normAutofit/>
          </a:bodyPr>
          <a:lstStyle/>
          <a:p>
            <a:pPr marL="0" indent="0" algn="ctr">
              <a:buNone/>
            </a:pPr>
            <a:r>
              <a:rPr lang="sr-Latn-RS" sz="2800" dirty="0">
                <a:solidFill>
                  <a:srgbClr val="FFC000"/>
                </a:solidFill>
                <a:latin typeface="Times New Roman" panose="02020603050405020304" pitchFamily="18" charset="0"/>
                <a:cs typeface="Times New Roman" panose="02020603050405020304" pitchFamily="18" charset="0"/>
              </a:rPr>
              <a:t>Zaključak</a:t>
            </a:r>
          </a:p>
          <a:p>
            <a:pPr algn="just">
              <a:lnSpc>
                <a:spcPct val="200000"/>
              </a:lnSpc>
              <a:buFont typeface="Wingdings" panose="05000000000000000000" pitchFamily="2" charset="2"/>
              <a:buChar char="Ø"/>
            </a:pPr>
            <a:r>
              <a:rPr lang="sr-Latn-RS" sz="2000" dirty="0">
                <a:solidFill>
                  <a:srgbClr val="FFC000"/>
                </a:solidFill>
                <a:latin typeface="Times New Roman" panose="02020603050405020304" pitchFamily="18" charset="0"/>
                <a:cs typeface="Times New Roman" panose="02020603050405020304" pitchFamily="18" charset="0"/>
              </a:rPr>
              <a:t>Interferencija, difrakcija, polarizacija, i druge pojave potvrđuju </a:t>
            </a:r>
            <a:r>
              <a:rPr lang="sr-Latn-RS" sz="2000" b="1" dirty="0">
                <a:solidFill>
                  <a:srgbClr val="FFC000"/>
                </a:solidFill>
                <a:latin typeface="Times New Roman" panose="02020603050405020304" pitchFamily="18" charset="0"/>
                <a:cs typeface="Times New Roman" panose="02020603050405020304" pitchFamily="18" charset="0"/>
              </a:rPr>
              <a:t>talasna svojstva</a:t>
            </a:r>
            <a:r>
              <a:rPr lang="sr-Latn-RS" sz="2000" dirty="0">
                <a:solidFill>
                  <a:srgbClr val="FFC000"/>
                </a:solidFill>
                <a:latin typeface="Times New Roman" panose="02020603050405020304" pitchFamily="18" charset="0"/>
                <a:cs typeface="Times New Roman" panose="02020603050405020304" pitchFamily="18" charset="0"/>
              </a:rPr>
              <a:t> svetlosti (elektromagnetnog zračenja).</a:t>
            </a:r>
          </a:p>
          <a:p>
            <a:pPr algn="just">
              <a:lnSpc>
                <a:spcPct val="200000"/>
              </a:lnSpc>
              <a:buFont typeface="Wingdings" panose="05000000000000000000" pitchFamily="2" charset="2"/>
              <a:buChar char="Ø"/>
            </a:pPr>
            <a:r>
              <a:rPr lang="sr-Latn-RS" sz="2000" dirty="0">
                <a:solidFill>
                  <a:srgbClr val="FFC000"/>
                </a:solidFill>
                <a:latin typeface="Times New Roman" panose="02020603050405020304" pitchFamily="18" charset="0"/>
                <a:cs typeface="Times New Roman" panose="02020603050405020304" pitchFamily="18" charset="0"/>
              </a:rPr>
              <a:t>Fotoelektrični efekat, Komptonov efekat i druge pojave potvrđuju </a:t>
            </a:r>
            <a:r>
              <a:rPr lang="sr-Latn-RS" sz="2000" b="1" dirty="0">
                <a:solidFill>
                  <a:srgbClr val="FFC000"/>
                </a:solidFill>
                <a:latin typeface="Times New Roman" panose="02020603050405020304" pitchFamily="18" charset="0"/>
                <a:cs typeface="Times New Roman" panose="02020603050405020304" pitchFamily="18" charset="0"/>
              </a:rPr>
              <a:t>čestičnu prirodu</a:t>
            </a:r>
            <a:r>
              <a:rPr lang="sr-Latn-RS" sz="2000" dirty="0">
                <a:solidFill>
                  <a:srgbClr val="FFC000"/>
                </a:solidFill>
                <a:latin typeface="Times New Roman" panose="02020603050405020304" pitchFamily="18" charset="0"/>
                <a:cs typeface="Times New Roman" panose="02020603050405020304" pitchFamily="18" charset="0"/>
              </a:rPr>
              <a:t> elektromagnetnog zračenja.</a:t>
            </a:r>
          </a:p>
          <a:p>
            <a:pPr marL="0" indent="0" algn="ctr">
              <a:lnSpc>
                <a:spcPct val="200000"/>
              </a:lnSpc>
              <a:buNone/>
            </a:pPr>
            <a:r>
              <a:rPr lang="sr-Latn-RS" sz="2800" dirty="0">
                <a:solidFill>
                  <a:srgbClr val="FFC000"/>
                </a:solidFill>
                <a:latin typeface="Algerian" panose="04020705040A02060702" pitchFamily="82" charset="0"/>
                <a:cs typeface="Aharoni" panose="02010803020104030203" pitchFamily="2" charset="-79"/>
              </a:rPr>
              <a:t>Elektromagnetno zračenje ima čestično – talasnu prirodu.</a:t>
            </a:r>
          </a:p>
          <a:p>
            <a:pPr algn="just">
              <a:lnSpc>
                <a:spcPct val="110000"/>
              </a:lnSpc>
              <a:buFont typeface="Wingdings" panose="05000000000000000000" pitchFamily="2" charset="2"/>
              <a:buChar char="Ø"/>
            </a:pPr>
            <a:r>
              <a:rPr lang="sr-Latn-RS" sz="2000" dirty="0">
                <a:solidFill>
                  <a:srgbClr val="FFC000"/>
                </a:solidFill>
                <a:latin typeface="Times New Roman" panose="02020603050405020304" pitchFamily="18" charset="0"/>
                <a:cs typeface="Times New Roman" panose="02020603050405020304" pitchFamily="18" charset="0"/>
              </a:rPr>
              <a:t>Čestična (kvantna) i talasna svojstva ispoljavaju se različito kod različitih vrsta elektromagnetnog zračenja.</a:t>
            </a:r>
          </a:p>
          <a:p>
            <a:pPr marL="0" indent="0" algn="just">
              <a:lnSpc>
                <a:spcPct val="110000"/>
              </a:lnSpc>
              <a:buNone/>
            </a:pPr>
            <a:endParaRPr lang="sr-Latn-RS" sz="2000" dirty="0">
              <a:solidFill>
                <a:srgbClr val="FFC000"/>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sr-Latn-RS" sz="2000" dirty="0">
              <a:solidFill>
                <a:srgbClr val="FFC000"/>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sr-Latn-RS" sz="2000" dirty="0">
              <a:solidFill>
                <a:srgbClr val="FFC000"/>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sr-Latn-RS" sz="2000" dirty="0">
              <a:solidFill>
                <a:srgbClr val="FFC000"/>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sr-Latn-RS" sz="2000" dirty="0">
              <a:solidFill>
                <a:srgbClr val="FFC000"/>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sr-Latn-RS" sz="2000" dirty="0">
              <a:solidFill>
                <a:srgbClr val="FFC000"/>
              </a:solidFill>
              <a:latin typeface="Times New Roman" panose="02020603050405020304" pitchFamily="18" charset="0"/>
              <a:cs typeface="Times New Roman" panose="02020603050405020304" pitchFamily="18" charset="0"/>
            </a:endParaRPr>
          </a:p>
          <a:p>
            <a:pPr marL="0" indent="0" algn="just">
              <a:buNone/>
            </a:pPr>
            <a:endParaRPr lang="sr-Latn-RS" sz="2000" dirty="0">
              <a:solidFill>
                <a:srgbClr val="FFC000"/>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sr-Latn-RS" sz="2000" dirty="0">
              <a:solidFill>
                <a:srgbClr val="FFC000"/>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sr-Latn-RS" sz="2000" dirty="0">
              <a:solidFill>
                <a:srgbClr val="FFC000"/>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sr-Latn-RS" sz="2000" dirty="0">
              <a:solidFill>
                <a:srgbClr val="FFC000"/>
              </a:solidFill>
              <a:latin typeface="Times New Roman" panose="02020603050405020304" pitchFamily="18" charset="0"/>
              <a:cs typeface="Times New Roman" panose="02020603050405020304" pitchFamily="18" charset="0"/>
            </a:endParaRPr>
          </a:p>
          <a:p>
            <a:pPr marL="0" indent="0" algn="just">
              <a:buNone/>
            </a:pPr>
            <a:endParaRPr lang="sr-Latn-RS" sz="2000" dirty="0">
              <a:solidFill>
                <a:srgbClr val="FFC000"/>
              </a:solidFill>
              <a:latin typeface="Times New Roman" panose="02020603050405020304" pitchFamily="18" charset="0"/>
              <a:cs typeface="Times New Roman" panose="02020603050405020304" pitchFamily="18" charset="0"/>
            </a:endParaRPr>
          </a:p>
          <a:p>
            <a:pPr marL="0" indent="0" algn="just">
              <a:buNone/>
            </a:pPr>
            <a:endParaRPr lang="sr-Latn-RS" sz="2000" dirty="0">
              <a:solidFill>
                <a:srgbClr val="FFC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2143940"/>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7" name="Rectangle 7">
            <a:extLst>
              <a:ext uri="{FF2B5EF4-FFF2-40B4-BE49-F238E27FC236}">
                <a16:creationId xmlns:a16="http://schemas.microsoft.com/office/drawing/2014/main" id="{6C9F9EF0-93D5-4D4B-BAFE-477002814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BDF58C-D43C-FFCA-A903-9867DCF7DE2B}"/>
              </a:ext>
            </a:extLst>
          </p:cNvPr>
          <p:cNvSpPr>
            <a:spLocks noGrp="1"/>
          </p:cNvSpPr>
          <p:nvPr>
            <p:ph type="title"/>
          </p:nvPr>
        </p:nvSpPr>
        <p:spPr>
          <a:xfrm>
            <a:off x="2231133" y="426397"/>
            <a:ext cx="7729728" cy="1188720"/>
          </a:xfrm>
          <a:solidFill>
            <a:srgbClr val="FFFFFF">
              <a:alpha val="10000"/>
            </a:srgbClr>
          </a:solidFill>
          <a:ln>
            <a:solidFill>
              <a:schemeClr val="tx1"/>
            </a:solidFill>
          </a:ln>
        </p:spPr>
        <p:txBody>
          <a:bodyPr>
            <a:normAutofit fontScale="90000"/>
          </a:bodyPr>
          <a:lstStyle/>
          <a:p>
            <a:r>
              <a:rPr lang="sr-Latn-RS" sz="3200" dirty="0">
                <a:solidFill>
                  <a:schemeClr val="tx1"/>
                </a:solidFill>
                <a:latin typeface="Times New Roman" panose="02020603050405020304" pitchFamily="18" charset="0"/>
                <a:cs typeface="Times New Roman" panose="02020603050405020304" pitchFamily="18" charset="0"/>
              </a:rPr>
              <a:t>Talasno svojstvo mikročestica. Osnovi kvantne mehanike</a:t>
            </a: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5" name="Content Placeholder 4">
            <a:extLst>
              <a:ext uri="{FF2B5EF4-FFF2-40B4-BE49-F238E27FC236}">
                <a16:creationId xmlns:a16="http://schemas.microsoft.com/office/drawing/2014/main" id="{BA83CF83-FE2F-4571-ABBE-B70EF771FEAB}"/>
              </a:ext>
            </a:extLst>
          </p:cNvPr>
          <p:cNvSpPr>
            <a:spLocks noGrp="1"/>
          </p:cNvSpPr>
          <p:nvPr>
            <p:ph idx="1"/>
          </p:nvPr>
        </p:nvSpPr>
        <p:spPr>
          <a:xfrm>
            <a:off x="630961" y="1727014"/>
            <a:ext cx="10930071" cy="5130985"/>
          </a:xfrm>
        </p:spPr>
        <p:txBody>
          <a:bodyPr>
            <a:normAutofit/>
          </a:bodyPr>
          <a:lstStyle/>
          <a:p>
            <a:pPr marL="0" indent="0" algn="ctr">
              <a:buNone/>
            </a:pPr>
            <a:r>
              <a:rPr lang="sr-Latn-RS" sz="2800" dirty="0">
                <a:solidFill>
                  <a:schemeClr val="accent1">
                    <a:lumMod val="40000"/>
                    <a:lumOff val="60000"/>
                  </a:schemeClr>
                </a:solidFill>
                <a:latin typeface="Times New Roman" panose="02020603050405020304" pitchFamily="18" charset="0"/>
                <a:cs typeface="Times New Roman" panose="02020603050405020304" pitchFamily="18" charset="0"/>
              </a:rPr>
              <a:t>De Broljeva formula</a:t>
            </a:r>
          </a:p>
          <a:p>
            <a:pPr algn="just">
              <a:buFont typeface="Wingdings" panose="05000000000000000000" pitchFamily="2" charset="2"/>
              <a:buChar char="Ø"/>
            </a:pPr>
            <a:r>
              <a:rPr lang="sr-Latn-RS" sz="2000" dirty="0">
                <a:solidFill>
                  <a:srgbClr val="FFC000"/>
                </a:solidFill>
                <a:latin typeface="Times New Roman" panose="02020603050405020304" pitchFamily="18" charset="0"/>
                <a:cs typeface="Times New Roman" panose="02020603050405020304" pitchFamily="18" charset="0"/>
              </a:rPr>
              <a:t>Luj de Brolj je dao hipotezu da mikročestice (elektroni, protoni, neutroni i druge) pored čestičnih osobina pod određenim uslovima ispoljavaju i talasne osobine.</a:t>
            </a:r>
          </a:p>
          <a:p>
            <a:pPr algn="just">
              <a:buFont typeface="Wingdings" panose="05000000000000000000" pitchFamily="2" charset="2"/>
              <a:buChar char="Ø"/>
            </a:pPr>
            <a:r>
              <a:rPr lang="sr-Latn-RS" sz="2000" dirty="0">
                <a:solidFill>
                  <a:srgbClr val="FFC000"/>
                </a:solidFill>
                <a:latin typeface="Times New Roman" panose="02020603050405020304" pitchFamily="18" charset="0"/>
                <a:cs typeface="Times New Roman" panose="02020603050405020304" pitchFamily="18" charset="0"/>
              </a:rPr>
              <a:t>Talasna dužina talasa koji je pridružen čestici (</a:t>
            </a:r>
            <a:r>
              <a:rPr lang="sr-Latn-RS" sz="2000" b="1" dirty="0">
                <a:solidFill>
                  <a:srgbClr val="FFC000"/>
                </a:solidFill>
                <a:latin typeface="Times New Roman" panose="02020603050405020304" pitchFamily="18" charset="0"/>
                <a:cs typeface="Times New Roman" panose="02020603050405020304" pitchFamily="18" charset="0"/>
              </a:rPr>
              <a:t>De Broljeva talasna dužina</a:t>
            </a:r>
            <a:r>
              <a:rPr lang="sr-Latn-RS" sz="2000" dirty="0">
                <a:solidFill>
                  <a:srgbClr val="FFC000"/>
                </a:solidFill>
                <a:latin typeface="Times New Roman" panose="02020603050405020304" pitchFamily="18" charset="0"/>
                <a:cs typeface="Times New Roman" panose="02020603050405020304" pitchFamily="18" charset="0"/>
              </a:rPr>
              <a:t>):</a:t>
            </a:r>
          </a:p>
          <a:p>
            <a:pPr marL="0" indent="0" algn="just">
              <a:buNone/>
            </a:pPr>
            <a:endParaRPr lang="sr-Latn-RS" sz="2000" dirty="0">
              <a:solidFill>
                <a:srgbClr val="FFC000"/>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sr-Latn-RS" sz="2000" dirty="0">
                <a:solidFill>
                  <a:srgbClr val="FFC000"/>
                </a:solidFill>
                <a:latin typeface="Times New Roman" panose="02020603050405020304" pitchFamily="18" charset="0"/>
                <a:cs typeface="Times New Roman" panose="02020603050405020304" pitchFamily="18" charset="0"/>
              </a:rPr>
              <a:t>Za slobodne čestice (izvan fizičkog polja) potencijalna energija je jednaka nuli, pa se njihova ukupna energija svodi samo na kinetičku energiju i tada se De Broljeva talasna dužina može zapisati preko relacije:</a:t>
            </a:r>
          </a:p>
          <a:p>
            <a:pPr marL="0" indent="0" algn="just">
              <a:buNone/>
            </a:pPr>
            <a:endParaRPr lang="sr-Latn-RS" sz="2000" dirty="0">
              <a:solidFill>
                <a:srgbClr val="FFC000"/>
              </a:solidFill>
              <a:latin typeface="Times New Roman" panose="02020603050405020304" pitchFamily="18" charset="0"/>
              <a:cs typeface="Times New Roman" panose="02020603050405020304" pitchFamily="18" charset="0"/>
            </a:endParaRPr>
          </a:p>
          <a:p>
            <a:pPr marL="0" indent="0" algn="just">
              <a:buNone/>
            </a:pPr>
            <a:endParaRPr lang="sr-Latn-RS" sz="2000" dirty="0">
              <a:solidFill>
                <a:srgbClr val="FFC000"/>
              </a:solidFill>
              <a:latin typeface="Times New Roman" panose="02020603050405020304" pitchFamily="18" charset="0"/>
              <a:cs typeface="Times New Roman" panose="02020603050405020304" pitchFamily="18" charset="0"/>
            </a:endParaRPr>
          </a:p>
          <a:p>
            <a:pPr marL="0" indent="0" algn="ctr">
              <a:buNone/>
            </a:pPr>
            <a:r>
              <a:rPr lang="sr-Latn-RS" sz="2800" dirty="0">
                <a:solidFill>
                  <a:srgbClr val="FFC000"/>
                </a:solidFill>
                <a:latin typeface="Times New Roman" panose="02020603050405020304" pitchFamily="18" charset="0"/>
                <a:cs typeface="Times New Roman" panose="02020603050405020304" pitchFamily="18" charset="0"/>
              </a:rPr>
              <a:t> </a:t>
            </a:r>
            <a:r>
              <a:rPr lang="sr-Latn-RS" sz="2400" dirty="0">
                <a:solidFill>
                  <a:srgbClr val="FFC000"/>
                </a:solidFill>
                <a:latin typeface="Algerian" panose="04020705040A02060702" pitchFamily="82" charset="0"/>
                <a:cs typeface="Times New Roman" panose="02020603050405020304" pitchFamily="18" charset="0"/>
              </a:rPr>
              <a:t>Talasno svojstvo poseduju sva tela, čestice, bez obzira na njihovu masu i dimenzije.</a:t>
            </a:r>
            <a:endParaRPr lang="en-US" sz="2800" dirty="0">
              <a:solidFill>
                <a:srgbClr val="FFC000"/>
              </a:solidFill>
              <a:latin typeface="Algerian" panose="04020705040A02060702" pitchFamily="82" charset="0"/>
              <a:cs typeface="Times New Roman" panose="02020603050405020304" pitchFamily="18" charset="0"/>
            </a:endParaRPr>
          </a:p>
        </p:txBody>
      </p:sp>
      <p:pic>
        <p:nvPicPr>
          <p:cNvPr id="1026" name="Picture 2" descr="Fizika">
            <a:extLst>
              <a:ext uri="{FF2B5EF4-FFF2-40B4-BE49-F238E27FC236}">
                <a16:creationId xmlns:a16="http://schemas.microsoft.com/office/drawing/2014/main" id="{B0A0B273-7FF5-D8A7-9A6F-285A088B969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836" t="6209" r="13049" b="11404"/>
          <a:stretch/>
        </p:blipFill>
        <p:spPr bwMode="auto">
          <a:xfrm>
            <a:off x="8960139" y="2677114"/>
            <a:ext cx="1194940" cy="109728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82F5EA43-D0C2-E2E8-21BD-E52411099EA6}"/>
              </a:ext>
            </a:extLst>
          </p:cNvPr>
          <p:cNvPicPr>
            <a:picLocks noChangeAspect="1"/>
          </p:cNvPicPr>
          <p:nvPr/>
        </p:nvPicPr>
        <p:blipFill rotWithShape="1">
          <a:blip r:embed="rId3"/>
          <a:srcRect l="5804" t="7895" r="6463" b="9312"/>
          <a:stretch/>
        </p:blipFill>
        <p:spPr>
          <a:xfrm>
            <a:off x="5179716" y="4579319"/>
            <a:ext cx="1832559" cy="1005840"/>
          </a:xfrm>
          <a:prstGeom prst="rect">
            <a:avLst/>
          </a:prstGeom>
        </p:spPr>
      </p:pic>
    </p:spTree>
    <p:extLst>
      <p:ext uri="{BB962C8B-B14F-4D97-AF65-F5344CB8AC3E}">
        <p14:creationId xmlns:p14="http://schemas.microsoft.com/office/powerpoint/2010/main" val="3617177475"/>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7" name="Rectangle 7">
            <a:extLst>
              <a:ext uri="{FF2B5EF4-FFF2-40B4-BE49-F238E27FC236}">
                <a16:creationId xmlns:a16="http://schemas.microsoft.com/office/drawing/2014/main" id="{6C9F9EF0-93D5-4D4B-BAFE-477002814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BA83CF83-FE2F-4571-ABBE-B70EF771FEAB}"/>
              </a:ext>
            </a:extLst>
          </p:cNvPr>
          <p:cNvSpPr>
            <a:spLocks noGrp="1"/>
          </p:cNvSpPr>
          <p:nvPr>
            <p:ph idx="1"/>
          </p:nvPr>
        </p:nvSpPr>
        <p:spPr>
          <a:xfrm>
            <a:off x="630963" y="308012"/>
            <a:ext cx="10930071" cy="6549988"/>
          </a:xfrm>
        </p:spPr>
        <p:txBody>
          <a:bodyPr>
            <a:normAutofit/>
          </a:bodyPr>
          <a:lstStyle/>
          <a:p>
            <a:pPr marL="0" indent="0" algn="ctr">
              <a:buNone/>
            </a:pPr>
            <a:r>
              <a:rPr lang="sr-Latn-RS" sz="2800" dirty="0">
                <a:solidFill>
                  <a:srgbClr val="FFC000"/>
                </a:solidFill>
                <a:latin typeface="Times New Roman" panose="02020603050405020304" pitchFamily="18" charset="0"/>
                <a:cs typeface="Times New Roman" panose="02020603050405020304" pitchFamily="18" charset="0"/>
              </a:rPr>
              <a:t>Hajzenbergove relacije neodređenosti</a:t>
            </a:r>
          </a:p>
          <a:p>
            <a:pPr algn="just">
              <a:buFont typeface="Wingdings" panose="05000000000000000000" pitchFamily="2" charset="2"/>
              <a:buChar char="Ø"/>
            </a:pPr>
            <a:r>
              <a:rPr lang="sr-Latn-RS" sz="2000" dirty="0">
                <a:solidFill>
                  <a:srgbClr val="FFC000"/>
                </a:solidFill>
                <a:latin typeface="Times New Roman" panose="02020603050405020304" pitchFamily="18" charset="0"/>
                <a:cs typeface="Times New Roman" panose="02020603050405020304" pitchFamily="18" charset="0"/>
              </a:rPr>
              <a:t>U klasičnoj fizici postoji mogućnost da se istovremeno odrede vrednosti koordinata položaja i brzine (impulsa) tela (čestice). Određivanje vrednosti jedne veličine ne isključuje merenje vrednosti drugih veličina kojima se opisuje kretanje tela (čestice). </a:t>
            </a:r>
          </a:p>
          <a:p>
            <a:pPr algn="just">
              <a:buFont typeface="Wingdings" panose="05000000000000000000" pitchFamily="2" charset="2"/>
              <a:buChar char="Ø"/>
            </a:pPr>
            <a:r>
              <a:rPr lang="sr-Latn-RS" sz="2000" dirty="0">
                <a:solidFill>
                  <a:srgbClr val="FFC000"/>
                </a:solidFill>
                <a:latin typeface="Times New Roman" panose="02020603050405020304" pitchFamily="18" charset="0"/>
                <a:cs typeface="Times New Roman" panose="02020603050405020304" pitchFamily="18" charset="0"/>
              </a:rPr>
              <a:t>U </a:t>
            </a:r>
            <a:r>
              <a:rPr lang="sr-Latn-RS" sz="2000" b="1" dirty="0">
                <a:solidFill>
                  <a:srgbClr val="FFC000"/>
                </a:solidFill>
                <a:latin typeface="Times New Roman" panose="02020603050405020304" pitchFamily="18" charset="0"/>
                <a:cs typeface="Times New Roman" panose="02020603050405020304" pitchFamily="18" charset="0"/>
              </a:rPr>
              <a:t>klasičnoj</a:t>
            </a:r>
            <a:r>
              <a:rPr lang="sr-Latn-RS" sz="2000" dirty="0">
                <a:solidFill>
                  <a:srgbClr val="FFC000"/>
                </a:solidFill>
                <a:latin typeface="Times New Roman" panose="02020603050405020304" pitchFamily="18" charset="0"/>
                <a:cs typeface="Times New Roman" panose="02020603050405020304" pitchFamily="18" charset="0"/>
              </a:rPr>
              <a:t> </a:t>
            </a:r>
            <a:r>
              <a:rPr lang="sr-Latn-RS" sz="2000" b="1" dirty="0">
                <a:solidFill>
                  <a:srgbClr val="FFC000"/>
                </a:solidFill>
                <a:latin typeface="Times New Roman" panose="02020603050405020304" pitchFamily="18" charset="0"/>
                <a:cs typeface="Times New Roman" panose="02020603050405020304" pitchFamily="18" charset="0"/>
              </a:rPr>
              <a:t>fizici</a:t>
            </a:r>
            <a:r>
              <a:rPr lang="sr-Latn-RS" sz="2000" dirty="0">
                <a:solidFill>
                  <a:srgbClr val="FFC000"/>
                </a:solidFill>
                <a:latin typeface="Times New Roman" panose="02020603050405020304" pitchFamily="18" charset="0"/>
                <a:cs typeface="Times New Roman" panose="02020603050405020304" pitchFamily="18" charset="0"/>
              </a:rPr>
              <a:t> važi ,,</a:t>
            </a:r>
            <a:r>
              <a:rPr lang="sr-Latn-RS" sz="2000" b="1" dirty="0">
                <a:solidFill>
                  <a:srgbClr val="FFC000"/>
                </a:solidFill>
                <a:latin typeface="Times New Roman" panose="02020603050405020304" pitchFamily="18" charset="0"/>
                <a:cs typeface="Times New Roman" panose="02020603050405020304" pitchFamily="18" charset="0"/>
              </a:rPr>
              <a:t>i – i</a:t>
            </a:r>
            <a:r>
              <a:rPr lang="sr-Latn-RS" sz="2000" dirty="0">
                <a:solidFill>
                  <a:srgbClr val="FFC000"/>
                </a:solidFill>
                <a:latin typeface="Times New Roman" panose="02020603050405020304" pitchFamily="18" charset="0"/>
                <a:cs typeface="Times New Roman" panose="02020603050405020304" pitchFamily="18" charset="0"/>
              </a:rPr>
              <a:t>,, odnos, tj. istovremeno se mogu odrediti i položaj i brzina (impuls) čestice.</a:t>
            </a:r>
          </a:p>
          <a:p>
            <a:pPr algn="just">
              <a:buFont typeface="Wingdings" panose="05000000000000000000" pitchFamily="2" charset="2"/>
              <a:buChar char="Ø"/>
            </a:pPr>
            <a:r>
              <a:rPr lang="sr-Latn-RS" sz="2000" dirty="0">
                <a:solidFill>
                  <a:srgbClr val="FFC000"/>
                </a:solidFill>
                <a:latin typeface="Times New Roman" panose="02020603050405020304" pitchFamily="18" charset="0"/>
                <a:cs typeface="Times New Roman" panose="02020603050405020304" pitchFamily="18" charset="0"/>
              </a:rPr>
              <a:t>U </a:t>
            </a:r>
            <a:r>
              <a:rPr lang="sr-Latn-RS" sz="2000" b="1" dirty="0">
                <a:solidFill>
                  <a:srgbClr val="FFC000"/>
                </a:solidFill>
                <a:latin typeface="Times New Roman" panose="02020603050405020304" pitchFamily="18" charset="0"/>
                <a:cs typeface="Times New Roman" panose="02020603050405020304" pitchFamily="18" charset="0"/>
              </a:rPr>
              <a:t>kvantnoj mehanici</a:t>
            </a:r>
            <a:r>
              <a:rPr lang="sr-Latn-RS" sz="2000" dirty="0">
                <a:solidFill>
                  <a:srgbClr val="FFC000"/>
                </a:solidFill>
                <a:latin typeface="Times New Roman" panose="02020603050405020304" pitchFamily="18" charset="0"/>
                <a:cs typeface="Times New Roman" panose="02020603050405020304" pitchFamily="18" charset="0"/>
              </a:rPr>
              <a:t> važi ,,</a:t>
            </a:r>
            <a:r>
              <a:rPr lang="sr-Latn-RS" sz="2000" b="1" dirty="0">
                <a:solidFill>
                  <a:srgbClr val="FFC000"/>
                </a:solidFill>
                <a:latin typeface="Times New Roman" panose="02020603050405020304" pitchFamily="18" charset="0"/>
                <a:cs typeface="Times New Roman" panose="02020603050405020304" pitchFamily="18" charset="0"/>
              </a:rPr>
              <a:t>ili – ili</a:t>
            </a:r>
            <a:r>
              <a:rPr lang="sr-Latn-RS" sz="2000" dirty="0">
                <a:solidFill>
                  <a:srgbClr val="FFC000"/>
                </a:solidFill>
                <a:latin typeface="Times New Roman" panose="02020603050405020304" pitchFamily="18" charset="0"/>
                <a:cs typeface="Times New Roman" panose="02020603050405020304" pitchFamily="18" charset="0"/>
              </a:rPr>
              <a:t>,, odnos, tj. pri datom merenju može biti određen ili položaj ili brzina (impuls) čestice.</a:t>
            </a:r>
          </a:p>
          <a:p>
            <a:pPr algn="just">
              <a:buFont typeface="Wingdings" panose="05000000000000000000" pitchFamily="2" charset="2"/>
              <a:buChar char="Ø"/>
            </a:pPr>
            <a:endParaRPr lang="sr-Latn-RS" sz="2000" dirty="0">
              <a:solidFill>
                <a:srgbClr val="FFC000"/>
              </a:solidFill>
              <a:latin typeface="Times New Roman" panose="02020603050405020304" pitchFamily="18" charset="0"/>
              <a:cs typeface="Times New Roman" panose="02020603050405020304" pitchFamily="18" charset="0"/>
            </a:endParaRPr>
          </a:p>
          <a:p>
            <a:pPr marL="0" indent="0" algn="ctr">
              <a:buNone/>
            </a:pPr>
            <a:r>
              <a:rPr lang="sr-Latn-RS" sz="2000" b="1" dirty="0">
                <a:solidFill>
                  <a:srgbClr val="FFC000"/>
                </a:solidFill>
                <a:latin typeface="Times New Roman" panose="02020603050405020304" pitchFamily="18" charset="0"/>
                <a:cs typeface="Times New Roman" panose="02020603050405020304" pitchFamily="18" charset="0"/>
              </a:rPr>
              <a:t>Proizvod neodređenosti koordinata položaja i neodređenosti impulsa (brzine) čestice pri njihovom istovremenom merenju reda je veličine Plankove konstante.</a:t>
            </a:r>
          </a:p>
          <a:p>
            <a:pPr algn="just">
              <a:buFont typeface="Wingdings" panose="05000000000000000000" pitchFamily="2" charset="2"/>
              <a:buChar char="Ø"/>
            </a:pPr>
            <a:r>
              <a:rPr lang="sr-Latn-RS" sz="2000" dirty="0">
                <a:solidFill>
                  <a:srgbClr val="FFC000"/>
                </a:solidFill>
                <a:latin typeface="Times New Roman" panose="02020603050405020304" pitchFamily="18" charset="0"/>
                <a:cs typeface="Times New Roman" panose="02020603050405020304" pitchFamily="18" charset="0"/>
              </a:rPr>
              <a:t>Analogne su relacije i za ostale koordinate položaja čestica i odgovarajuće promene impulsa.</a:t>
            </a:r>
          </a:p>
          <a:p>
            <a:pPr algn="just">
              <a:buFont typeface="Wingdings" panose="05000000000000000000" pitchFamily="2" charset="2"/>
              <a:buChar char="Ø"/>
            </a:pPr>
            <a:r>
              <a:rPr lang="sr-Latn-RS" sz="2000" dirty="0">
                <a:solidFill>
                  <a:srgbClr val="FFC000"/>
                </a:solidFill>
                <a:latin typeface="Times New Roman" panose="02020603050405020304" pitchFamily="18" charset="0"/>
                <a:cs typeface="Times New Roman" panose="02020603050405020304" pitchFamily="18" charset="0"/>
              </a:rPr>
              <a:t>Ove relacije predstavljaju </a:t>
            </a:r>
            <a:r>
              <a:rPr lang="sr-Latn-RS" sz="2000" b="1" dirty="0">
                <a:solidFill>
                  <a:srgbClr val="FFC000"/>
                </a:solidFill>
                <a:latin typeface="Times New Roman" panose="02020603050405020304" pitchFamily="18" charset="0"/>
                <a:cs typeface="Times New Roman" panose="02020603050405020304" pitchFamily="18" charset="0"/>
              </a:rPr>
              <a:t>Hajzenbergove relacije neodređenosti, tj. što tačnije merenje koordinata položaja to je veća neodređenost merenja impulsa čestice, i obrnuto.</a:t>
            </a:r>
          </a:p>
          <a:p>
            <a:pPr algn="just">
              <a:buFont typeface="Wingdings" panose="05000000000000000000" pitchFamily="2" charset="2"/>
              <a:buChar char="Ø"/>
            </a:pPr>
            <a:endParaRPr lang="sr-Latn-RS" sz="2000" dirty="0">
              <a:solidFill>
                <a:srgbClr val="FFC000"/>
              </a:solidFill>
              <a:latin typeface="Times New Roman" panose="02020603050405020304" pitchFamily="18" charset="0"/>
              <a:cs typeface="Times New Roman" panose="02020603050405020304" pitchFamily="18" charset="0"/>
            </a:endParaRPr>
          </a:p>
          <a:p>
            <a:pPr marL="0" indent="0" algn="just">
              <a:buNone/>
            </a:pPr>
            <a:endParaRPr lang="sr-Latn-RS" sz="2000" dirty="0">
              <a:solidFill>
                <a:srgbClr val="FFC000"/>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sr-Latn-RS" sz="2000" dirty="0">
              <a:solidFill>
                <a:srgbClr val="FFC000"/>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sr-Latn-RS" sz="2000" dirty="0">
              <a:solidFill>
                <a:srgbClr val="FFC000"/>
              </a:solidFill>
              <a:latin typeface="Times New Roman" panose="02020603050405020304" pitchFamily="18" charset="0"/>
              <a:cs typeface="Times New Roman" panose="02020603050405020304" pitchFamily="18" charset="0"/>
            </a:endParaRPr>
          </a:p>
          <a:p>
            <a:pPr marL="0" indent="0" algn="just">
              <a:buNone/>
            </a:pPr>
            <a:endParaRPr lang="sr-Latn-RS" sz="2000" dirty="0">
              <a:solidFill>
                <a:srgbClr val="FFC000"/>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sr-Latn-RS" sz="2000" dirty="0">
              <a:solidFill>
                <a:srgbClr val="FFC000"/>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sr-Latn-RS" sz="2000" dirty="0">
              <a:solidFill>
                <a:srgbClr val="FFC000"/>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sr-Latn-RS" sz="2000" dirty="0">
              <a:solidFill>
                <a:srgbClr val="FFC000"/>
              </a:solidFill>
              <a:latin typeface="Times New Roman" panose="02020603050405020304" pitchFamily="18" charset="0"/>
              <a:cs typeface="Times New Roman" panose="02020603050405020304" pitchFamily="18" charset="0"/>
            </a:endParaRPr>
          </a:p>
          <a:p>
            <a:pPr marL="0" indent="0" algn="just">
              <a:buNone/>
            </a:pPr>
            <a:endParaRPr lang="sr-Latn-RS" sz="2000" dirty="0">
              <a:solidFill>
                <a:srgbClr val="FFC000"/>
              </a:solidFill>
              <a:latin typeface="Times New Roman" panose="02020603050405020304" pitchFamily="18" charset="0"/>
              <a:cs typeface="Times New Roman" panose="02020603050405020304" pitchFamily="18" charset="0"/>
            </a:endParaRPr>
          </a:p>
          <a:p>
            <a:pPr marL="0" indent="0" algn="just">
              <a:buNone/>
            </a:pPr>
            <a:endParaRPr lang="sr-Latn-RS" sz="2000" dirty="0">
              <a:solidFill>
                <a:srgbClr val="FFC000"/>
              </a:solidFill>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DB8E796E-2894-8136-58D4-2B1365D284EF}"/>
              </a:ext>
            </a:extLst>
          </p:cNvPr>
          <p:cNvPicPr>
            <a:picLocks noChangeAspect="1"/>
          </p:cNvPicPr>
          <p:nvPr/>
        </p:nvPicPr>
        <p:blipFill>
          <a:blip r:embed="rId2"/>
          <a:stretch>
            <a:fillRect/>
          </a:stretch>
        </p:blipFill>
        <p:spPr>
          <a:xfrm>
            <a:off x="5100635" y="3321068"/>
            <a:ext cx="1990725" cy="5238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a:extLst>
              <a:ext uri="{FF2B5EF4-FFF2-40B4-BE49-F238E27FC236}">
                <a16:creationId xmlns:a16="http://schemas.microsoft.com/office/drawing/2014/main" id="{EFCE2A04-EC1C-48F0-17EA-C501DB9A31D8}"/>
              </a:ext>
            </a:extLst>
          </p:cNvPr>
          <p:cNvPicPr>
            <a:picLocks noChangeAspect="1"/>
          </p:cNvPicPr>
          <p:nvPr/>
        </p:nvPicPr>
        <p:blipFill>
          <a:blip r:embed="rId3"/>
          <a:stretch>
            <a:fillRect/>
          </a:stretch>
        </p:blipFill>
        <p:spPr>
          <a:xfrm>
            <a:off x="10696975" y="5394960"/>
            <a:ext cx="1508006" cy="1463040"/>
          </a:xfrm>
          <a:prstGeom prst="rect">
            <a:avLst/>
          </a:prstGeom>
        </p:spPr>
      </p:pic>
    </p:spTree>
    <p:extLst>
      <p:ext uri="{BB962C8B-B14F-4D97-AF65-F5344CB8AC3E}">
        <p14:creationId xmlns:p14="http://schemas.microsoft.com/office/powerpoint/2010/main" val="3387979943"/>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7" name="Rectangle 7">
            <a:extLst>
              <a:ext uri="{FF2B5EF4-FFF2-40B4-BE49-F238E27FC236}">
                <a16:creationId xmlns:a16="http://schemas.microsoft.com/office/drawing/2014/main" id="{6C9F9EF0-93D5-4D4B-BAFE-477002814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BA83CF83-FE2F-4571-ABBE-B70EF771FEAB}"/>
              </a:ext>
            </a:extLst>
          </p:cNvPr>
          <p:cNvSpPr>
            <a:spLocks noGrp="1"/>
          </p:cNvSpPr>
          <p:nvPr>
            <p:ph idx="1"/>
          </p:nvPr>
        </p:nvSpPr>
        <p:spPr>
          <a:xfrm>
            <a:off x="630963" y="308012"/>
            <a:ext cx="10930071" cy="6549988"/>
          </a:xfrm>
        </p:spPr>
        <p:txBody>
          <a:bodyPr>
            <a:normAutofit/>
          </a:bodyPr>
          <a:lstStyle/>
          <a:p>
            <a:pPr marL="0" indent="0" algn="ctr">
              <a:buNone/>
            </a:pPr>
            <a:r>
              <a:rPr lang="sr-Latn-RS" sz="2800" dirty="0">
                <a:solidFill>
                  <a:srgbClr val="FFC000"/>
                </a:solidFill>
                <a:latin typeface="Times New Roman" panose="02020603050405020304" pitchFamily="18" charset="0"/>
                <a:cs typeface="Times New Roman" panose="02020603050405020304" pitchFamily="18" charset="0"/>
              </a:rPr>
              <a:t>Hajzenbergove relacije neodređenosti</a:t>
            </a:r>
          </a:p>
          <a:p>
            <a:pPr marL="0" indent="0" algn="ctr">
              <a:buNone/>
            </a:pPr>
            <a:endParaRPr lang="sr-Latn-RS" sz="2800" dirty="0">
              <a:solidFill>
                <a:srgbClr val="FFC000"/>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sr-Latn-RS" sz="2000" dirty="0">
                <a:solidFill>
                  <a:srgbClr val="FFC000"/>
                </a:solidFill>
                <a:latin typeface="Times New Roman" panose="02020603050405020304" pitchFamily="18" charset="0"/>
                <a:cs typeface="Times New Roman" panose="02020603050405020304" pitchFamily="18" charset="0"/>
              </a:rPr>
              <a:t>Energetsko stanovište:</a:t>
            </a:r>
          </a:p>
          <a:p>
            <a:pPr algn="just">
              <a:buFont typeface="Wingdings" panose="05000000000000000000" pitchFamily="2" charset="2"/>
              <a:buChar char="Ø"/>
            </a:pPr>
            <a:endParaRPr lang="sr-Latn-RS" sz="2000" dirty="0">
              <a:solidFill>
                <a:srgbClr val="FFC000"/>
              </a:solidFill>
              <a:latin typeface="Times New Roman" panose="02020603050405020304" pitchFamily="18" charset="0"/>
              <a:cs typeface="Times New Roman" panose="02020603050405020304" pitchFamily="18" charset="0"/>
            </a:endParaRPr>
          </a:p>
          <a:p>
            <a:pPr marL="0" indent="0" algn="just">
              <a:buNone/>
            </a:pPr>
            <a:endParaRPr lang="sr-Latn-RS" sz="2000" dirty="0">
              <a:solidFill>
                <a:srgbClr val="FFC000"/>
              </a:solidFill>
              <a:latin typeface="Times New Roman" panose="02020603050405020304" pitchFamily="18" charset="0"/>
              <a:cs typeface="Times New Roman" panose="02020603050405020304" pitchFamily="18" charset="0"/>
            </a:endParaRPr>
          </a:p>
          <a:p>
            <a:pPr marL="0" indent="0" algn="just">
              <a:buNone/>
            </a:pPr>
            <a:endParaRPr lang="sr-Latn-RS" sz="2000" dirty="0">
              <a:solidFill>
                <a:srgbClr val="FFC000"/>
              </a:solidFill>
              <a:latin typeface="Times New Roman" panose="02020603050405020304" pitchFamily="18" charset="0"/>
              <a:cs typeface="Times New Roman" panose="02020603050405020304" pitchFamily="18" charset="0"/>
            </a:endParaRPr>
          </a:p>
          <a:p>
            <a:pPr marL="0" indent="0" algn="ctr">
              <a:buNone/>
            </a:pPr>
            <a:r>
              <a:rPr lang="sr-Latn-RS" sz="2000" b="1" dirty="0">
                <a:solidFill>
                  <a:srgbClr val="FFC000"/>
                </a:solidFill>
                <a:latin typeface="Times New Roman" panose="02020603050405020304" pitchFamily="18" charset="0"/>
                <a:cs typeface="Times New Roman" panose="02020603050405020304" pitchFamily="18" charset="0"/>
              </a:rPr>
              <a:t>Proizvod neodređenosti energije mikročestice u nekom stanju i neodređenosti vremena postojanja tog stanja (,,boravka,, čestice u tom stanju) reda je veličine Plankove konstante.</a:t>
            </a:r>
          </a:p>
          <a:p>
            <a:pPr marL="0" indent="0" algn="ctr">
              <a:buNone/>
            </a:pPr>
            <a:endParaRPr lang="sr-Latn-RS" sz="2000" b="1" dirty="0">
              <a:solidFill>
                <a:srgbClr val="FFC000"/>
              </a:solidFill>
              <a:latin typeface="Times New Roman" panose="02020603050405020304" pitchFamily="18" charset="0"/>
              <a:cs typeface="Times New Roman" panose="02020603050405020304" pitchFamily="18" charset="0"/>
            </a:endParaRPr>
          </a:p>
          <a:p>
            <a:pPr marL="0" indent="0" algn="ctr">
              <a:buNone/>
            </a:pPr>
            <a:endParaRPr lang="sr-Latn-RS" sz="2000" dirty="0">
              <a:solidFill>
                <a:srgbClr val="FFC000"/>
              </a:solidFill>
              <a:latin typeface="Times New Roman" panose="02020603050405020304" pitchFamily="18" charset="0"/>
              <a:cs typeface="Times New Roman" panose="02020603050405020304" pitchFamily="18" charset="0"/>
            </a:endParaRPr>
          </a:p>
          <a:p>
            <a:pPr marL="0" indent="0" algn="ctr">
              <a:buNone/>
            </a:pPr>
            <a:r>
              <a:rPr lang="sr-Latn-RS" sz="2000" b="1" dirty="0">
                <a:solidFill>
                  <a:srgbClr val="FFC000"/>
                </a:solidFill>
                <a:latin typeface="Algerian" panose="04020705040A02060702" pitchFamily="82" charset="0"/>
                <a:cs typeface="Times New Roman" panose="02020603050405020304" pitchFamily="18" charset="0"/>
              </a:rPr>
              <a:t>U realnom svetu ne postoje mikročestice koje istovremeno karakterišu strogo određene vrednosti koordinata položaja i impulsa (brzine).</a:t>
            </a:r>
          </a:p>
          <a:p>
            <a:pPr marL="0" indent="0" algn="just">
              <a:buNone/>
            </a:pPr>
            <a:endParaRPr lang="sr-Latn-RS" sz="2000" dirty="0">
              <a:solidFill>
                <a:srgbClr val="FFC000"/>
              </a:solidFill>
              <a:latin typeface="Times New Roman" panose="02020603050405020304" pitchFamily="18" charset="0"/>
              <a:cs typeface="Times New Roman" panose="02020603050405020304" pitchFamily="18" charset="0"/>
            </a:endParaRPr>
          </a:p>
          <a:p>
            <a:pPr marL="0" indent="0" algn="just">
              <a:buNone/>
            </a:pPr>
            <a:endParaRPr lang="sr-Latn-RS" sz="2000" dirty="0">
              <a:solidFill>
                <a:srgbClr val="FFC000"/>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sr-Latn-RS" sz="2000" dirty="0">
              <a:solidFill>
                <a:srgbClr val="FFC000"/>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sr-Latn-RS" sz="2000" dirty="0">
              <a:solidFill>
                <a:srgbClr val="FFC000"/>
              </a:solidFill>
              <a:latin typeface="Times New Roman" panose="02020603050405020304" pitchFamily="18" charset="0"/>
              <a:cs typeface="Times New Roman" panose="02020603050405020304" pitchFamily="18" charset="0"/>
            </a:endParaRPr>
          </a:p>
          <a:p>
            <a:pPr marL="0" indent="0" algn="just">
              <a:buNone/>
            </a:pPr>
            <a:endParaRPr lang="sr-Latn-RS" sz="2000" dirty="0">
              <a:solidFill>
                <a:srgbClr val="FFC000"/>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sr-Latn-RS" sz="2000" dirty="0">
              <a:solidFill>
                <a:srgbClr val="FFC000"/>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sr-Latn-RS" sz="2000" dirty="0">
              <a:solidFill>
                <a:srgbClr val="FFC000"/>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sr-Latn-RS" sz="2000" dirty="0">
              <a:solidFill>
                <a:srgbClr val="FFC000"/>
              </a:solidFill>
              <a:latin typeface="Times New Roman" panose="02020603050405020304" pitchFamily="18" charset="0"/>
              <a:cs typeface="Times New Roman" panose="02020603050405020304" pitchFamily="18" charset="0"/>
            </a:endParaRPr>
          </a:p>
          <a:p>
            <a:pPr marL="0" indent="0" algn="just">
              <a:buNone/>
            </a:pPr>
            <a:endParaRPr lang="sr-Latn-RS" sz="2000" dirty="0">
              <a:solidFill>
                <a:srgbClr val="FFC000"/>
              </a:solidFill>
              <a:latin typeface="Times New Roman" panose="02020603050405020304" pitchFamily="18" charset="0"/>
              <a:cs typeface="Times New Roman" panose="02020603050405020304" pitchFamily="18" charset="0"/>
            </a:endParaRPr>
          </a:p>
          <a:p>
            <a:pPr marL="0" indent="0" algn="just">
              <a:buNone/>
            </a:pPr>
            <a:endParaRPr lang="sr-Latn-RS" sz="2000" dirty="0">
              <a:solidFill>
                <a:srgbClr val="FFC000"/>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C867DEF7-84CB-6921-4781-01770E892820}"/>
              </a:ext>
            </a:extLst>
          </p:cNvPr>
          <p:cNvPicPr>
            <a:picLocks noChangeAspect="1"/>
          </p:cNvPicPr>
          <p:nvPr/>
        </p:nvPicPr>
        <p:blipFill>
          <a:blip r:embed="rId2"/>
          <a:stretch>
            <a:fillRect/>
          </a:stretch>
        </p:blipFill>
        <p:spPr>
          <a:xfrm>
            <a:off x="5062535" y="2065233"/>
            <a:ext cx="2066925" cy="762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997942257"/>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7" name="Rectangle 7">
            <a:extLst>
              <a:ext uri="{FF2B5EF4-FFF2-40B4-BE49-F238E27FC236}">
                <a16:creationId xmlns:a16="http://schemas.microsoft.com/office/drawing/2014/main" id="{6C9F9EF0-93D5-4D4B-BAFE-477002814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BA83CF83-FE2F-4571-ABBE-B70EF771FEAB}"/>
              </a:ext>
            </a:extLst>
          </p:cNvPr>
          <p:cNvSpPr>
            <a:spLocks noGrp="1"/>
          </p:cNvSpPr>
          <p:nvPr>
            <p:ph idx="1"/>
          </p:nvPr>
        </p:nvSpPr>
        <p:spPr>
          <a:xfrm>
            <a:off x="630963" y="308012"/>
            <a:ext cx="10930071" cy="6549988"/>
          </a:xfrm>
        </p:spPr>
        <p:txBody>
          <a:bodyPr>
            <a:normAutofit/>
          </a:bodyPr>
          <a:lstStyle/>
          <a:p>
            <a:pPr marL="0" indent="0" algn="ctr">
              <a:buNone/>
            </a:pPr>
            <a:r>
              <a:rPr lang="sr-Latn-RS" sz="2800" dirty="0">
                <a:solidFill>
                  <a:srgbClr val="FFC000"/>
                </a:solidFill>
                <a:latin typeface="Times New Roman" panose="02020603050405020304" pitchFamily="18" charset="0"/>
                <a:cs typeface="Times New Roman" panose="02020603050405020304" pitchFamily="18" charset="0"/>
              </a:rPr>
              <a:t>Fizički smisao De Broljevih (čestičnih) talasa</a:t>
            </a:r>
          </a:p>
          <a:p>
            <a:pPr marL="0" indent="0" algn="ctr">
              <a:buNone/>
            </a:pPr>
            <a:endParaRPr lang="sr-Latn-RS" sz="2800" dirty="0">
              <a:solidFill>
                <a:srgbClr val="FFC000"/>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sr-Latn-RS" sz="2000" dirty="0">
                <a:solidFill>
                  <a:srgbClr val="FFC000"/>
                </a:solidFill>
                <a:latin typeface="Times New Roman" panose="02020603050405020304" pitchFamily="18" charset="0"/>
                <a:cs typeface="Times New Roman" panose="02020603050405020304" pitchFamily="18" charset="0"/>
              </a:rPr>
              <a:t>Na osnovu Hajzenbergovih relacija neodređenosti može se zaključiti:</a:t>
            </a:r>
          </a:p>
          <a:p>
            <a:pPr algn="just">
              <a:buFont typeface="Wingdings" panose="05000000000000000000" pitchFamily="2" charset="2"/>
              <a:buChar char="Ø"/>
            </a:pPr>
            <a:r>
              <a:rPr lang="sr-Latn-RS" sz="2000" b="1" dirty="0">
                <a:solidFill>
                  <a:srgbClr val="FFC000"/>
                </a:solidFill>
                <a:latin typeface="Times New Roman" panose="02020603050405020304" pitchFamily="18" charset="0"/>
                <a:cs typeface="Times New Roman" panose="02020603050405020304" pitchFamily="18" charset="0"/>
              </a:rPr>
              <a:t>Klasična mehanika </a:t>
            </a:r>
            <a:r>
              <a:rPr lang="sr-Latn-RS" sz="2000" dirty="0">
                <a:solidFill>
                  <a:srgbClr val="FFC000"/>
                </a:solidFill>
                <a:latin typeface="Times New Roman" panose="02020603050405020304" pitchFamily="18" charset="0"/>
                <a:cs typeface="Times New Roman" panose="02020603050405020304" pitchFamily="18" charset="0"/>
              </a:rPr>
              <a:t>i njeni zakoni se ne mogu koristiti za opisivanje kretanja mikročestica.</a:t>
            </a:r>
          </a:p>
          <a:p>
            <a:pPr algn="just">
              <a:buFont typeface="Wingdings" panose="05000000000000000000" pitchFamily="2" charset="2"/>
              <a:buChar char="Ø"/>
            </a:pPr>
            <a:r>
              <a:rPr lang="sr-Latn-RS" sz="2000" dirty="0">
                <a:solidFill>
                  <a:srgbClr val="FFC000"/>
                </a:solidFill>
                <a:latin typeface="Times New Roman" panose="02020603050405020304" pitchFamily="18" charset="0"/>
                <a:cs typeface="Times New Roman" panose="02020603050405020304" pitchFamily="18" charset="0"/>
              </a:rPr>
              <a:t>U </a:t>
            </a:r>
            <a:r>
              <a:rPr lang="sr-Latn-RS" sz="2000" b="1" dirty="0">
                <a:solidFill>
                  <a:srgbClr val="FFC000"/>
                </a:solidFill>
                <a:latin typeface="Times New Roman" panose="02020603050405020304" pitchFamily="18" charset="0"/>
                <a:cs typeface="Times New Roman" panose="02020603050405020304" pitchFamily="18" charset="0"/>
              </a:rPr>
              <a:t>kvantnoj mehanici</a:t>
            </a:r>
            <a:r>
              <a:rPr lang="sr-Latn-RS" sz="2000" dirty="0">
                <a:solidFill>
                  <a:srgbClr val="FFC000"/>
                </a:solidFill>
                <a:latin typeface="Times New Roman" panose="02020603050405020304" pitchFamily="18" charset="0"/>
                <a:cs typeface="Times New Roman" panose="02020603050405020304" pitchFamily="18" charset="0"/>
              </a:rPr>
              <a:t>, u cilju opisivanja kretanja čestice, čestici se pridružuju De Broljevi talasi. De Broljevi talasi se opisuju pomoću </a:t>
            </a:r>
            <a:r>
              <a:rPr lang="sr-Latn-RS" sz="2000" b="1" dirty="0">
                <a:solidFill>
                  <a:srgbClr val="FFC000"/>
                </a:solidFill>
                <a:latin typeface="Times New Roman" panose="02020603050405020304" pitchFamily="18" charset="0"/>
                <a:cs typeface="Times New Roman" panose="02020603050405020304" pitchFamily="18" charset="0"/>
              </a:rPr>
              <a:t>talasne funkcije</a:t>
            </a:r>
            <a:r>
              <a:rPr lang="sr-Latn-RS" sz="2000" dirty="0">
                <a:solidFill>
                  <a:srgbClr val="FFC000"/>
                </a:solidFill>
                <a:latin typeface="Times New Roman" panose="02020603050405020304" pitchFamily="18" charset="0"/>
                <a:cs typeface="Times New Roman" panose="02020603050405020304" pitchFamily="18" charset="0"/>
              </a:rPr>
              <a:t>, čija vrednost zavisi od koordinata položaja čestice i vremena.</a:t>
            </a:r>
          </a:p>
          <a:p>
            <a:pPr marL="0" indent="0" algn="just">
              <a:buNone/>
            </a:pPr>
            <a:endParaRPr lang="sr-Latn-RS" sz="2000" dirty="0">
              <a:solidFill>
                <a:srgbClr val="FFC000"/>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sr-Latn-RS" sz="2000" dirty="0">
                <a:solidFill>
                  <a:srgbClr val="FFC000"/>
                </a:solidFill>
                <a:latin typeface="Times New Roman" panose="02020603050405020304" pitchFamily="18" charset="0"/>
                <a:cs typeface="Times New Roman" panose="02020603050405020304" pitchFamily="18" charset="0"/>
              </a:rPr>
              <a:t>Za slobodnu česticu, talasna funkcija je ravan talas, određene talasne dužine.</a:t>
            </a:r>
          </a:p>
          <a:p>
            <a:pPr algn="just">
              <a:buFont typeface="Wingdings" panose="05000000000000000000" pitchFamily="2" charset="2"/>
              <a:buChar char="Ø"/>
            </a:pPr>
            <a:r>
              <a:rPr lang="sr-Latn-RS" sz="2000" dirty="0">
                <a:solidFill>
                  <a:srgbClr val="FFC000"/>
                </a:solidFill>
                <a:latin typeface="Times New Roman" panose="02020603050405020304" pitchFamily="18" charset="0"/>
                <a:cs typeface="Times New Roman" panose="02020603050405020304" pitchFamily="18" charset="0"/>
              </a:rPr>
              <a:t>Ukoliko nije slobodna čestica, talasna dužina nema određenu vrednost, već ima više različitih vrednosti iz nekog intervala vrednosti, pa samim tim ni impuls nema određenu vrednost, već ima više različitih vrednosti iz nekog intervala vrednosti, i tada je talasna funkcija ograničena na jedan deo prostora.</a:t>
            </a:r>
          </a:p>
          <a:p>
            <a:pPr algn="just">
              <a:buFont typeface="Wingdings" panose="05000000000000000000" pitchFamily="2" charset="2"/>
              <a:buChar char="Ø"/>
            </a:pPr>
            <a:r>
              <a:rPr lang="sr-Latn-RS" sz="2000" dirty="0">
                <a:solidFill>
                  <a:srgbClr val="FFC000"/>
                </a:solidFill>
                <a:latin typeface="Times New Roman" panose="02020603050405020304" pitchFamily="18" charset="0"/>
                <a:cs typeface="Times New Roman" panose="02020603050405020304" pitchFamily="18" charset="0"/>
              </a:rPr>
              <a:t>Talasna funkcija se dobija rešavanjem talasne jednačine koja se naziva </a:t>
            </a:r>
            <a:r>
              <a:rPr lang="sr-Latn-RS" sz="2000" b="1" dirty="0">
                <a:solidFill>
                  <a:srgbClr val="FFC000"/>
                </a:solidFill>
                <a:latin typeface="Times New Roman" panose="02020603050405020304" pitchFamily="18" charset="0"/>
                <a:cs typeface="Times New Roman" panose="02020603050405020304" pitchFamily="18" charset="0"/>
              </a:rPr>
              <a:t>Šredingerova jednačina</a:t>
            </a:r>
            <a:r>
              <a:rPr lang="sr-Latn-RS" sz="2000" dirty="0">
                <a:solidFill>
                  <a:srgbClr val="FFC000"/>
                </a:solidFill>
                <a:latin typeface="Times New Roman" panose="02020603050405020304" pitchFamily="18" charset="0"/>
                <a:cs typeface="Times New Roman" panose="02020603050405020304" pitchFamily="18" charset="0"/>
              </a:rPr>
              <a:t>.</a:t>
            </a:r>
          </a:p>
          <a:p>
            <a:pPr marL="0" indent="0" algn="just">
              <a:buNone/>
            </a:pPr>
            <a:endParaRPr lang="sr-Latn-RS" sz="2000" dirty="0">
              <a:solidFill>
                <a:srgbClr val="FFC000"/>
              </a:solidFill>
              <a:latin typeface="Times New Roman" panose="02020603050405020304" pitchFamily="18" charset="0"/>
              <a:cs typeface="Times New Roman" panose="02020603050405020304" pitchFamily="18" charset="0"/>
            </a:endParaRPr>
          </a:p>
          <a:p>
            <a:pPr marL="0" indent="0" algn="ctr">
              <a:buNone/>
            </a:pPr>
            <a:r>
              <a:rPr lang="sr-Latn-RS" sz="2000" b="1" dirty="0">
                <a:solidFill>
                  <a:srgbClr val="FFC000"/>
                </a:solidFill>
                <a:latin typeface="Algerian" panose="04020705040A02060702" pitchFamily="82" charset="0"/>
                <a:cs typeface="Times New Roman" panose="02020603050405020304" pitchFamily="18" charset="0"/>
              </a:rPr>
              <a:t>Kvadrat talasne funkcije određuje verovatnoću da se čestica nađe u nekom delu prostora.</a:t>
            </a:r>
          </a:p>
          <a:p>
            <a:pPr marL="0" indent="0" algn="just">
              <a:buNone/>
            </a:pPr>
            <a:endParaRPr lang="sr-Latn-RS" sz="2000" dirty="0">
              <a:solidFill>
                <a:srgbClr val="FFC000"/>
              </a:solidFill>
              <a:latin typeface="Times New Roman" panose="02020603050405020304" pitchFamily="18" charset="0"/>
              <a:cs typeface="Times New Roman" panose="02020603050405020304" pitchFamily="18" charset="0"/>
            </a:endParaRPr>
          </a:p>
          <a:p>
            <a:pPr marL="0" indent="0" algn="just">
              <a:buNone/>
            </a:pPr>
            <a:endParaRPr lang="sr-Latn-RS" sz="2000" dirty="0">
              <a:solidFill>
                <a:srgbClr val="FFC000"/>
              </a:solidFill>
              <a:latin typeface="Times New Roman" panose="02020603050405020304" pitchFamily="18" charset="0"/>
              <a:cs typeface="Times New Roman" panose="02020603050405020304" pitchFamily="18" charset="0"/>
            </a:endParaRPr>
          </a:p>
          <a:p>
            <a:pPr marL="0" indent="0" algn="just">
              <a:buNone/>
            </a:pPr>
            <a:endParaRPr lang="sr-Latn-RS" sz="2000" dirty="0">
              <a:solidFill>
                <a:srgbClr val="FFC000"/>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sr-Latn-RS" sz="2000" dirty="0">
              <a:solidFill>
                <a:srgbClr val="FFC000"/>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sr-Latn-RS" sz="2000" dirty="0">
              <a:solidFill>
                <a:srgbClr val="FFC000"/>
              </a:solidFill>
              <a:latin typeface="Times New Roman" panose="02020603050405020304" pitchFamily="18" charset="0"/>
              <a:cs typeface="Times New Roman" panose="02020603050405020304" pitchFamily="18" charset="0"/>
            </a:endParaRPr>
          </a:p>
          <a:p>
            <a:pPr marL="0" indent="0" algn="just">
              <a:buNone/>
            </a:pPr>
            <a:endParaRPr lang="sr-Latn-RS" sz="2000" dirty="0">
              <a:solidFill>
                <a:srgbClr val="FFC000"/>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sr-Latn-RS" sz="2000" dirty="0">
              <a:solidFill>
                <a:srgbClr val="FFC000"/>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sr-Latn-RS" sz="2000" dirty="0">
              <a:solidFill>
                <a:srgbClr val="FFC000"/>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sr-Latn-RS" sz="2000" dirty="0">
              <a:solidFill>
                <a:srgbClr val="FFC000"/>
              </a:solidFill>
              <a:latin typeface="Times New Roman" panose="02020603050405020304" pitchFamily="18" charset="0"/>
              <a:cs typeface="Times New Roman" panose="02020603050405020304" pitchFamily="18" charset="0"/>
            </a:endParaRPr>
          </a:p>
          <a:p>
            <a:pPr marL="0" indent="0" algn="just">
              <a:buNone/>
            </a:pPr>
            <a:endParaRPr lang="sr-Latn-RS" sz="2000" dirty="0">
              <a:solidFill>
                <a:srgbClr val="FFC000"/>
              </a:solidFill>
              <a:latin typeface="Times New Roman" panose="02020603050405020304" pitchFamily="18" charset="0"/>
              <a:cs typeface="Times New Roman" panose="02020603050405020304" pitchFamily="18" charset="0"/>
            </a:endParaRPr>
          </a:p>
          <a:p>
            <a:pPr marL="0" indent="0" algn="just">
              <a:buNone/>
            </a:pPr>
            <a:endParaRPr lang="sr-Latn-RS" sz="2000" dirty="0">
              <a:solidFill>
                <a:srgbClr val="FFC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10457882"/>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7" name="Rectangle 7">
            <a:extLst>
              <a:ext uri="{FF2B5EF4-FFF2-40B4-BE49-F238E27FC236}">
                <a16:creationId xmlns:a16="http://schemas.microsoft.com/office/drawing/2014/main" id="{6C9F9EF0-93D5-4D4B-BAFE-477002814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BDF58C-D43C-FFCA-A903-9867DCF7DE2B}"/>
              </a:ext>
            </a:extLst>
          </p:cNvPr>
          <p:cNvSpPr>
            <a:spLocks noGrp="1"/>
          </p:cNvSpPr>
          <p:nvPr>
            <p:ph type="title"/>
          </p:nvPr>
        </p:nvSpPr>
        <p:spPr>
          <a:xfrm>
            <a:off x="2231136" y="964692"/>
            <a:ext cx="7729728" cy="1188720"/>
          </a:xfrm>
          <a:solidFill>
            <a:srgbClr val="FFFFFF">
              <a:alpha val="10000"/>
            </a:srgbClr>
          </a:solidFill>
          <a:ln>
            <a:solidFill>
              <a:schemeClr val="tx1"/>
            </a:solidFill>
          </a:ln>
        </p:spPr>
        <p:txBody>
          <a:bodyPr>
            <a:normAutofit fontScale="90000"/>
          </a:bodyPr>
          <a:lstStyle/>
          <a:p>
            <a:r>
              <a:rPr lang="sr-Latn-RS" sz="3200" dirty="0">
                <a:solidFill>
                  <a:schemeClr val="tx1"/>
                </a:solidFill>
                <a:latin typeface="Times New Roman" panose="02020603050405020304" pitchFamily="18" charset="0"/>
                <a:cs typeface="Times New Roman" panose="02020603050405020304" pitchFamily="18" charset="0"/>
              </a:rPr>
              <a:t>TOPLOTNO ZRAČENJE</a:t>
            </a:r>
            <a:br>
              <a:rPr lang="sr-Latn-RS" sz="3200" dirty="0">
                <a:solidFill>
                  <a:schemeClr val="tx1"/>
                </a:solidFill>
                <a:latin typeface="Times New Roman" panose="02020603050405020304" pitchFamily="18" charset="0"/>
                <a:cs typeface="Times New Roman" panose="02020603050405020304" pitchFamily="18" charset="0"/>
              </a:rPr>
            </a:br>
            <a:r>
              <a:rPr lang="sr-Latn-RS" sz="3200" dirty="0">
                <a:solidFill>
                  <a:schemeClr val="tx1"/>
                </a:solidFill>
                <a:latin typeface="Times New Roman" panose="02020603050405020304" pitchFamily="18" charset="0"/>
                <a:cs typeface="Times New Roman" panose="02020603050405020304" pitchFamily="18" charset="0"/>
              </a:rPr>
              <a:t>Kvantna priroda EM talasa</a:t>
            </a: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5" name="Content Placeholder 4">
            <a:extLst>
              <a:ext uri="{FF2B5EF4-FFF2-40B4-BE49-F238E27FC236}">
                <a16:creationId xmlns:a16="http://schemas.microsoft.com/office/drawing/2014/main" id="{BA83CF83-FE2F-4571-ABBE-B70EF771FEAB}"/>
              </a:ext>
            </a:extLst>
          </p:cNvPr>
          <p:cNvSpPr>
            <a:spLocks noGrp="1"/>
          </p:cNvSpPr>
          <p:nvPr>
            <p:ph idx="1"/>
          </p:nvPr>
        </p:nvSpPr>
        <p:spPr>
          <a:xfrm>
            <a:off x="630964" y="2253484"/>
            <a:ext cx="10930071" cy="3890942"/>
          </a:xfrm>
        </p:spPr>
        <p:txBody>
          <a:bodyPr>
            <a:normAutofit lnSpcReduction="10000"/>
          </a:bodyPr>
          <a:lstStyle/>
          <a:p>
            <a:pPr marL="0" indent="0" algn="ctr">
              <a:buNone/>
            </a:pPr>
            <a:r>
              <a:rPr lang="sr-Latn-RS" sz="2800" dirty="0">
                <a:solidFill>
                  <a:schemeClr val="accent1">
                    <a:lumMod val="40000"/>
                    <a:lumOff val="60000"/>
                  </a:schemeClr>
                </a:solidFill>
                <a:latin typeface="Times New Roman" panose="02020603050405020304" pitchFamily="18" charset="0"/>
                <a:cs typeface="Times New Roman" panose="02020603050405020304" pitchFamily="18" charset="0"/>
              </a:rPr>
              <a:t>Toplotno zračenje</a:t>
            </a:r>
          </a:p>
          <a:p>
            <a:pPr algn="just">
              <a:buFont typeface="Wingdings" panose="05000000000000000000" pitchFamily="2" charset="2"/>
              <a:buChar char="Ø"/>
            </a:pPr>
            <a:r>
              <a:rPr lang="sr-Latn-RS" sz="2000" dirty="0">
                <a:solidFill>
                  <a:srgbClr val="FFC000"/>
                </a:solidFill>
                <a:latin typeface="Times New Roman" panose="02020603050405020304" pitchFamily="18" charset="0"/>
                <a:cs typeface="Times New Roman" panose="02020603050405020304" pitchFamily="18" charset="0"/>
              </a:rPr>
              <a:t>Toplotno zračenje je najzastupljeniji oblik elektromagnetnih talasa.</a:t>
            </a:r>
          </a:p>
          <a:p>
            <a:pPr algn="just">
              <a:buFont typeface="Wingdings" panose="05000000000000000000" pitchFamily="2" charset="2"/>
              <a:buChar char="Ø"/>
            </a:pPr>
            <a:r>
              <a:rPr lang="sr-Latn-RS" sz="2000" dirty="0">
                <a:solidFill>
                  <a:srgbClr val="FFC000"/>
                </a:solidFill>
                <a:latin typeface="Times New Roman" panose="02020603050405020304" pitchFamily="18" charset="0"/>
                <a:cs typeface="Times New Roman" panose="02020603050405020304" pitchFamily="18" charset="0"/>
              </a:rPr>
              <a:t>Toplotno zračenje se vrši na račun unutrašnje energije supstancije i odlikuje sva tela na svim temperaturama iznad apsolutne nule. </a:t>
            </a:r>
          </a:p>
          <a:p>
            <a:pPr algn="just">
              <a:buFont typeface="Wingdings" panose="05000000000000000000" pitchFamily="2" charset="2"/>
              <a:buChar char="Ø"/>
            </a:pPr>
            <a:r>
              <a:rPr lang="sr-Latn-RS" sz="2000" dirty="0">
                <a:solidFill>
                  <a:srgbClr val="FFC000"/>
                </a:solidFill>
                <a:latin typeface="Times New Roman" panose="02020603050405020304" pitchFamily="18" charset="0"/>
                <a:cs typeface="Times New Roman" panose="02020603050405020304" pitchFamily="18" charset="0"/>
              </a:rPr>
              <a:t>Pošto se tokom toplotnog zračenja smanjuje unutrašnja energija tela, tj. telu se snižava temperatura, neophodno je da telo istovremeno apsorbuje deo energije koju emituju druga tela, da bi nadoknadilo izgubljenu unutrašnju energiju. </a:t>
            </a:r>
          </a:p>
          <a:p>
            <a:pPr algn="just">
              <a:buFont typeface="Wingdings" panose="05000000000000000000" pitchFamily="2" charset="2"/>
              <a:buChar char="Ø"/>
            </a:pPr>
            <a:r>
              <a:rPr lang="sr-Latn-RS" sz="2000" dirty="0">
                <a:solidFill>
                  <a:srgbClr val="FFC000"/>
                </a:solidFill>
                <a:latin typeface="Times New Roman" panose="02020603050405020304" pitchFamily="18" charset="0"/>
                <a:cs typeface="Times New Roman" panose="02020603050405020304" pitchFamily="18" charset="0"/>
              </a:rPr>
              <a:t>Istovremeni procesi emisije i apsorpcije energije zračenja dovode do toga se u izolovanom termodinamičkom sistemu (telu) uspostavlja temperatura pri kojoj se emitovana energija kompenzuje apsorbovanom energijom. Za taj sistem (telo) kažemo da se nalazi u stanju </a:t>
            </a:r>
            <a:r>
              <a:rPr lang="sr-Latn-RS" sz="2000" b="1" dirty="0">
                <a:solidFill>
                  <a:srgbClr val="FFC000"/>
                </a:solidFill>
                <a:latin typeface="Times New Roman" panose="02020603050405020304" pitchFamily="18" charset="0"/>
                <a:cs typeface="Times New Roman" panose="02020603050405020304" pitchFamily="18" charset="0"/>
              </a:rPr>
              <a:t>termodinamičke ravnoteže</a:t>
            </a:r>
            <a:r>
              <a:rPr lang="sr-Latn-RS" sz="2000" dirty="0">
                <a:solidFill>
                  <a:srgbClr val="FFC000"/>
                </a:solidFill>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Ø"/>
            </a:pPr>
            <a:endParaRPr lang="en-US" sz="2800" dirty="0">
              <a:solidFill>
                <a:srgbClr val="FFC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96740494"/>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7" name="Rectangle 7">
            <a:extLst>
              <a:ext uri="{FF2B5EF4-FFF2-40B4-BE49-F238E27FC236}">
                <a16:creationId xmlns:a16="http://schemas.microsoft.com/office/drawing/2014/main" id="{6C9F9EF0-93D5-4D4B-BAFE-477002814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BA83CF83-FE2F-4571-ABBE-B70EF771FEAB}"/>
              </a:ext>
            </a:extLst>
          </p:cNvPr>
          <p:cNvSpPr>
            <a:spLocks noGrp="1"/>
          </p:cNvSpPr>
          <p:nvPr>
            <p:ph idx="1"/>
          </p:nvPr>
        </p:nvSpPr>
        <p:spPr>
          <a:xfrm>
            <a:off x="630963" y="308012"/>
            <a:ext cx="10930071" cy="6549988"/>
          </a:xfrm>
        </p:spPr>
        <p:txBody>
          <a:bodyPr>
            <a:normAutofit/>
          </a:bodyPr>
          <a:lstStyle/>
          <a:p>
            <a:pPr marL="0" indent="0" algn="ctr">
              <a:buNone/>
            </a:pPr>
            <a:r>
              <a:rPr lang="sr-Latn-RS" sz="2800" dirty="0">
                <a:solidFill>
                  <a:srgbClr val="FFC000"/>
                </a:solidFill>
                <a:latin typeface="Times New Roman" panose="02020603050405020304" pitchFamily="18" charset="0"/>
                <a:cs typeface="Times New Roman" panose="02020603050405020304" pitchFamily="18" charset="0"/>
              </a:rPr>
              <a:t>Atomski spektri</a:t>
            </a:r>
            <a:endParaRPr lang="sr-Latn-RS" sz="2000" dirty="0">
              <a:solidFill>
                <a:srgbClr val="FFC000"/>
              </a:solidFill>
              <a:latin typeface="Times New Roman" panose="02020603050405020304" pitchFamily="18" charset="0"/>
              <a:cs typeface="Times New Roman" panose="02020603050405020304" pitchFamily="18" charset="0"/>
            </a:endParaRPr>
          </a:p>
          <a:p>
            <a:pPr marL="0" indent="0" algn="ctr">
              <a:buNone/>
            </a:pPr>
            <a:endParaRPr lang="sr-Latn-RS" sz="2000" dirty="0">
              <a:solidFill>
                <a:srgbClr val="FFC000"/>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sr-Latn-RS" sz="2000" dirty="0">
                <a:solidFill>
                  <a:srgbClr val="FFC000"/>
                </a:solidFill>
                <a:latin typeface="Times New Roman" panose="02020603050405020304" pitchFamily="18" charset="0"/>
                <a:cs typeface="Times New Roman" panose="02020603050405020304" pitchFamily="18" charset="0"/>
              </a:rPr>
              <a:t>Sredinom 18-tog veka otkriveno je da svetlost različitih izvora može da ima spektar sa jasno izraženim diskretnim linijama (</a:t>
            </a:r>
            <a:r>
              <a:rPr lang="sr-Latn-RS" sz="2000" b="1" dirty="0">
                <a:solidFill>
                  <a:srgbClr val="FFC000"/>
                </a:solidFill>
                <a:latin typeface="Times New Roman" panose="02020603050405020304" pitchFamily="18" charset="0"/>
                <a:cs typeface="Times New Roman" panose="02020603050405020304" pitchFamily="18" charset="0"/>
              </a:rPr>
              <a:t>linijski spektar</a:t>
            </a:r>
            <a:r>
              <a:rPr lang="sr-Latn-RS" sz="2000" dirty="0">
                <a:solidFill>
                  <a:srgbClr val="FFC000"/>
                </a:solidFill>
                <a:latin typeface="Times New Roman" panose="02020603050405020304" pitchFamily="18" charset="0"/>
                <a:cs typeface="Times New Roman" panose="02020603050405020304" pitchFamily="18" charset="0"/>
              </a:rPr>
              <a:t>), a ne samo </a:t>
            </a:r>
            <a:r>
              <a:rPr lang="sr-Latn-RS" sz="2000" b="1" dirty="0">
                <a:solidFill>
                  <a:srgbClr val="FFC000"/>
                </a:solidFill>
                <a:latin typeface="Times New Roman" panose="02020603050405020304" pitchFamily="18" charset="0"/>
                <a:cs typeface="Times New Roman" panose="02020603050405020304" pitchFamily="18" charset="0"/>
              </a:rPr>
              <a:t>kontinualan spektar</a:t>
            </a:r>
            <a:r>
              <a:rPr lang="sr-Latn-RS" sz="2000" dirty="0">
                <a:solidFill>
                  <a:srgbClr val="FFC000"/>
                </a:solidFill>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Ø"/>
            </a:pPr>
            <a:r>
              <a:rPr lang="sr-Latn-RS" sz="2000" dirty="0">
                <a:solidFill>
                  <a:srgbClr val="FFC000"/>
                </a:solidFill>
                <a:latin typeface="Times New Roman" panose="02020603050405020304" pitchFamily="18" charset="0"/>
                <a:cs typeface="Times New Roman" panose="02020603050405020304" pitchFamily="18" charset="0"/>
              </a:rPr>
              <a:t>Svetleći (usijani gasovi) imaju linijske emisione i apsorpcione spektre.</a:t>
            </a:r>
          </a:p>
          <a:p>
            <a:pPr algn="just">
              <a:buFont typeface="Wingdings" panose="05000000000000000000" pitchFamily="2" charset="2"/>
              <a:buChar char="Ø"/>
            </a:pPr>
            <a:r>
              <a:rPr lang="sr-Latn-RS" sz="2000" dirty="0">
                <a:solidFill>
                  <a:srgbClr val="FFC000"/>
                </a:solidFill>
                <a:latin typeface="Times New Roman" panose="02020603050405020304" pitchFamily="18" charset="0"/>
                <a:cs typeface="Times New Roman" panose="02020603050405020304" pitchFamily="18" charset="0"/>
              </a:rPr>
              <a:t>Balmer je otkrio da se optički spektar vodonika može opisati relacijom:</a:t>
            </a:r>
          </a:p>
          <a:p>
            <a:pPr marL="0" indent="0" algn="just">
              <a:buNone/>
            </a:pPr>
            <a:r>
              <a:rPr lang="sr-Latn-RS" sz="2000" dirty="0">
                <a:solidFill>
                  <a:srgbClr val="FFC000"/>
                </a:solidFill>
                <a:latin typeface="Times New Roman" panose="02020603050405020304" pitchFamily="18" charset="0"/>
                <a:cs typeface="Times New Roman" panose="02020603050405020304" pitchFamily="18" charset="0"/>
              </a:rPr>
              <a:t>                                                                                                        n=3, 4, 5, ...</a:t>
            </a:r>
          </a:p>
          <a:p>
            <a:pPr marL="0" indent="0" algn="just">
              <a:buNone/>
            </a:pPr>
            <a:r>
              <a:rPr lang="sr-Latn-RS" sz="2000" i="1" dirty="0">
                <a:solidFill>
                  <a:srgbClr val="FFC000"/>
                </a:solidFill>
                <a:latin typeface="Times New Roman" panose="02020603050405020304" pitchFamily="18" charset="0"/>
                <a:cs typeface="Times New Roman" panose="02020603050405020304" pitchFamily="18" charset="0"/>
              </a:rPr>
              <a:t>R </a:t>
            </a:r>
            <a:r>
              <a:rPr lang="sr-Latn-RS" sz="2000" dirty="0">
                <a:solidFill>
                  <a:srgbClr val="FFC000"/>
                </a:solidFill>
                <a:latin typeface="Times New Roman" panose="02020603050405020304" pitchFamily="18" charset="0"/>
                <a:cs typeface="Times New Roman" panose="02020603050405020304" pitchFamily="18" charset="0"/>
              </a:rPr>
              <a:t>je Ridbergova konstanta.</a:t>
            </a:r>
          </a:p>
          <a:p>
            <a:pPr marL="0" indent="0" algn="just">
              <a:buNone/>
            </a:pPr>
            <a:endParaRPr lang="sr-Latn-RS" sz="2000" dirty="0">
              <a:solidFill>
                <a:srgbClr val="FFC000"/>
              </a:solidFill>
              <a:latin typeface="Times New Roman" panose="02020603050405020304" pitchFamily="18" charset="0"/>
              <a:cs typeface="Times New Roman" panose="02020603050405020304" pitchFamily="18" charset="0"/>
            </a:endParaRPr>
          </a:p>
          <a:p>
            <a:pPr marL="0" indent="0" algn="just">
              <a:buNone/>
            </a:pPr>
            <a:endParaRPr lang="sr-Latn-RS" sz="2000" dirty="0">
              <a:solidFill>
                <a:srgbClr val="FFC000"/>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sr-Latn-RS" sz="2000" dirty="0">
              <a:solidFill>
                <a:srgbClr val="FFC000"/>
              </a:solidFill>
              <a:latin typeface="Times New Roman" panose="02020603050405020304" pitchFamily="18" charset="0"/>
              <a:cs typeface="Times New Roman" panose="02020603050405020304" pitchFamily="18" charset="0"/>
            </a:endParaRPr>
          </a:p>
          <a:p>
            <a:pPr marL="0" indent="0" algn="just">
              <a:buNone/>
            </a:pPr>
            <a:endParaRPr lang="sr-Latn-RS" sz="2000" dirty="0">
              <a:solidFill>
                <a:srgbClr val="FFC000"/>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sr-Latn-RS" sz="2000" dirty="0">
              <a:solidFill>
                <a:srgbClr val="FFC000"/>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sr-Latn-RS" sz="2000" dirty="0">
              <a:solidFill>
                <a:srgbClr val="FFC000"/>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sr-Latn-RS" sz="2000" dirty="0">
              <a:solidFill>
                <a:srgbClr val="FFC000"/>
              </a:solidFill>
              <a:latin typeface="Times New Roman" panose="02020603050405020304" pitchFamily="18" charset="0"/>
              <a:cs typeface="Times New Roman" panose="02020603050405020304" pitchFamily="18" charset="0"/>
            </a:endParaRPr>
          </a:p>
          <a:p>
            <a:pPr marL="0" indent="0" algn="just">
              <a:buNone/>
            </a:pPr>
            <a:endParaRPr lang="sr-Latn-RS" sz="2000" dirty="0">
              <a:solidFill>
                <a:srgbClr val="FFC000"/>
              </a:solidFill>
              <a:latin typeface="Times New Roman" panose="02020603050405020304" pitchFamily="18" charset="0"/>
              <a:cs typeface="Times New Roman" panose="02020603050405020304" pitchFamily="18" charset="0"/>
            </a:endParaRPr>
          </a:p>
          <a:p>
            <a:pPr marL="0" indent="0" algn="just">
              <a:buNone/>
            </a:pPr>
            <a:endParaRPr lang="sr-Latn-RS" sz="2000" dirty="0">
              <a:solidFill>
                <a:srgbClr val="FFC000"/>
              </a:solidFill>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B0EA79CB-ED2D-1725-361D-103D8CD27D94}"/>
              </a:ext>
            </a:extLst>
          </p:cNvPr>
          <p:cNvPicPr>
            <a:picLocks noChangeAspect="1"/>
          </p:cNvPicPr>
          <p:nvPr/>
        </p:nvPicPr>
        <p:blipFill>
          <a:blip r:embed="rId2"/>
          <a:stretch>
            <a:fillRect/>
          </a:stretch>
        </p:blipFill>
        <p:spPr>
          <a:xfrm>
            <a:off x="5000623" y="2838450"/>
            <a:ext cx="2190750" cy="5905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a:extLst>
              <a:ext uri="{FF2B5EF4-FFF2-40B4-BE49-F238E27FC236}">
                <a16:creationId xmlns:a16="http://schemas.microsoft.com/office/drawing/2014/main" id="{EFC0C3F2-DABD-F06A-EA13-F06D77002489}"/>
              </a:ext>
            </a:extLst>
          </p:cNvPr>
          <p:cNvPicPr>
            <a:picLocks noChangeAspect="1"/>
          </p:cNvPicPr>
          <p:nvPr/>
        </p:nvPicPr>
        <p:blipFill>
          <a:blip r:embed="rId3"/>
          <a:stretch>
            <a:fillRect/>
          </a:stretch>
        </p:blipFill>
        <p:spPr>
          <a:xfrm>
            <a:off x="1471611" y="3790950"/>
            <a:ext cx="1331595" cy="36576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157490997"/>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7" name="Rectangle 7">
            <a:extLst>
              <a:ext uri="{FF2B5EF4-FFF2-40B4-BE49-F238E27FC236}">
                <a16:creationId xmlns:a16="http://schemas.microsoft.com/office/drawing/2014/main" id="{6C9F9EF0-93D5-4D4B-BAFE-477002814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BA83CF83-FE2F-4571-ABBE-B70EF771FEAB}"/>
              </a:ext>
            </a:extLst>
          </p:cNvPr>
          <p:cNvSpPr>
            <a:spLocks noGrp="1"/>
          </p:cNvSpPr>
          <p:nvPr>
            <p:ph idx="1"/>
          </p:nvPr>
        </p:nvSpPr>
        <p:spPr>
          <a:xfrm>
            <a:off x="630963" y="308012"/>
            <a:ext cx="10930071" cy="6549988"/>
          </a:xfrm>
        </p:spPr>
        <p:txBody>
          <a:bodyPr>
            <a:normAutofit/>
          </a:bodyPr>
          <a:lstStyle/>
          <a:p>
            <a:pPr marL="0" indent="0" algn="ctr">
              <a:buNone/>
            </a:pPr>
            <a:r>
              <a:rPr lang="sr-Latn-RS" sz="2800" dirty="0">
                <a:solidFill>
                  <a:srgbClr val="FFC000"/>
                </a:solidFill>
                <a:latin typeface="Times New Roman" panose="02020603050405020304" pitchFamily="18" charset="0"/>
                <a:cs typeface="Times New Roman" panose="02020603050405020304" pitchFamily="18" charset="0"/>
              </a:rPr>
              <a:t>Atomski spektri</a:t>
            </a:r>
            <a:endParaRPr lang="sr-Latn-RS" sz="2000" dirty="0">
              <a:solidFill>
                <a:srgbClr val="FFC000"/>
              </a:solidFill>
              <a:latin typeface="Times New Roman" panose="02020603050405020304" pitchFamily="18" charset="0"/>
              <a:cs typeface="Times New Roman" panose="02020603050405020304" pitchFamily="18" charset="0"/>
            </a:endParaRPr>
          </a:p>
          <a:p>
            <a:pPr marL="0" indent="0" algn="ctr">
              <a:buNone/>
            </a:pPr>
            <a:endParaRPr lang="sr-Latn-RS" sz="2000" dirty="0">
              <a:solidFill>
                <a:srgbClr val="FFC000"/>
              </a:solidFill>
              <a:latin typeface="Times New Roman" panose="02020603050405020304" pitchFamily="18" charset="0"/>
              <a:cs typeface="Times New Roman" panose="02020603050405020304" pitchFamily="18" charset="0"/>
            </a:endParaRPr>
          </a:p>
          <a:p>
            <a:pPr marL="0" indent="0" algn="just">
              <a:buNone/>
            </a:pPr>
            <a:endParaRPr lang="sr-Latn-RS" sz="2000" dirty="0">
              <a:solidFill>
                <a:srgbClr val="FFC000"/>
              </a:solidFill>
              <a:latin typeface="Times New Roman" panose="02020603050405020304" pitchFamily="18" charset="0"/>
              <a:cs typeface="Times New Roman" panose="02020603050405020304" pitchFamily="18" charset="0"/>
            </a:endParaRPr>
          </a:p>
          <a:p>
            <a:pPr marL="0" indent="0" algn="just">
              <a:buNone/>
            </a:pPr>
            <a:endParaRPr lang="sr-Latn-RS" sz="2000" dirty="0">
              <a:solidFill>
                <a:srgbClr val="FFC000"/>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sr-Latn-RS" sz="2000" dirty="0">
              <a:solidFill>
                <a:srgbClr val="FFC000"/>
              </a:solidFill>
              <a:latin typeface="Times New Roman" panose="02020603050405020304" pitchFamily="18" charset="0"/>
              <a:cs typeface="Times New Roman" panose="02020603050405020304" pitchFamily="18" charset="0"/>
            </a:endParaRPr>
          </a:p>
          <a:p>
            <a:pPr marL="0" indent="0" algn="just">
              <a:buNone/>
            </a:pPr>
            <a:endParaRPr lang="sr-Latn-RS" sz="2000" dirty="0">
              <a:solidFill>
                <a:srgbClr val="FFC000"/>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sr-Latn-RS" sz="2000" dirty="0">
              <a:solidFill>
                <a:srgbClr val="FFC000"/>
              </a:solidFill>
              <a:latin typeface="Times New Roman" panose="02020603050405020304" pitchFamily="18" charset="0"/>
              <a:cs typeface="Times New Roman" panose="02020603050405020304" pitchFamily="18" charset="0"/>
            </a:endParaRPr>
          </a:p>
          <a:p>
            <a:pPr marL="0" indent="0" algn="ctr">
              <a:buNone/>
            </a:pPr>
            <a:r>
              <a:rPr lang="sr-Latn-RS" sz="2000" dirty="0">
                <a:solidFill>
                  <a:srgbClr val="FFC000"/>
                </a:solidFill>
                <a:latin typeface="Times New Roman" panose="02020603050405020304" pitchFamily="18" charset="0"/>
                <a:cs typeface="Times New Roman" panose="02020603050405020304" pitchFamily="18" charset="0"/>
              </a:rPr>
              <a:t>Balmerova serija u vodonikovom spektru</a:t>
            </a:r>
          </a:p>
          <a:p>
            <a:pPr algn="just">
              <a:buFont typeface="Wingdings" panose="05000000000000000000" pitchFamily="2" charset="2"/>
              <a:buChar char="Ø"/>
            </a:pPr>
            <a:r>
              <a:rPr lang="sr-Latn-RS" sz="2000" dirty="0">
                <a:solidFill>
                  <a:srgbClr val="FFC000"/>
                </a:solidFill>
                <a:latin typeface="Times New Roman" panose="02020603050405020304" pitchFamily="18" charset="0"/>
                <a:cs typeface="Times New Roman" panose="02020603050405020304" pitchFamily="18" charset="0"/>
              </a:rPr>
              <a:t>Sa povećanjem broja n smanjuje se razmak između susednih linija, spektar se zgušnjava.</a:t>
            </a:r>
          </a:p>
          <a:p>
            <a:pPr algn="just">
              <a:buFont typeface="Wingdings" panose="05000000000000000000" pitchFamily="2" charset="2"/>
              <a:buChar char="Ø"/>
            </a:pPr>
            <a:r>
              <a:rPr lang="sr-Latn-RS" sz="2000" dirty="0">
                <a:solidFill>
                  <a:srgbClr val="FFC000"/>
                </a:solidFill>
                <a:latin typeface="Times New Roman" panose="02020603050405020304" pitchFamily="18" charset="0"/>
                <a:cs typeface="Times New Roman" panose="02020603050405020304" pitchFamily="18" charset="0"/>
              </a:rPr>
              <a:t>Sve spektralne linije sa različitim vrednostima n obrazuju grupu (seriju) koja se naziva </a:t>
            </a:r>
            <a:r>
              <a:rPr lang="sr-Latn-RS" sz="2000" b="1" dirty="0">
                <a:solidFill>
                  <a:srgbClr val="FFC000"/>
                </a:solidFill>
                <a:latin typeface="Times New Roman" panose="02020603050405020304" pitchFamily="18" charset="0"/>
                <a:cs typeface="Times New Roman" panose="02020603050405020304" pitchFamily="18" charset="0"/>
              </a:rPr>
              <a:t>Balmerova serija.</a:t>
            </a:r>
          </a:p>
          <a:p>
            <a:pPr marL="0" indent="0" algn="just">
              <a:buNone/>
            </a:pPr>
            <a:endParaRPr lang="sr-Latn-RS" sz="2000" dirty="0">
              <a:solidFill>
                <a:srgbClr val="FFC000"/>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7A41A6FD-3CA1-B169-0438-D09EA5F11713}"/>
              </a:ext>
            </a:extLst>
          </p:cNvPr>
          <p:cNvPicPr>
            <a:picLocks noChangeAspect="1"/>
          </p:cNvPicPr>
          <p:nvPr/>
        </p:nvPicPr>
        <p:blipFill>
          <a:blip r:embed="rId2"/>
          <a:stretch>
            <a:fillRect/>
          </a:stretch>
        </p:blipFill>
        <p:spPr>
          <a:xfrm>
            <a:off x="2209798" y="874819"/>
            <a:ext cx="7772400" cy="255418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4073746509"/>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7" name="Rectangle 7">
            <a:extLst>
              <a:ext uri="{FF2B5EF4-FFF2-40B4-BE49-F238E27FC236}">
                <a16:creationId xmlns:a16="http://schemas.microsoft.com/office/drawing/2014/main" id="{6C9F9EF0-93D5-4D4B-BAFE-477002814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BA83CF83-FE2F-4571-ABBE-B70EF771FEAB}"/>
              </a:ext>
            </a:extLst>
          </p:cNvPr>
          <p:cNvSpPr>
            <a:spLocks noGrp="1"/>
          </p:cNvSpPr>
          <p:nvPr>
            <p:ph idx="1"/>
          </p:nvPr>
        </p:nvSpPr>
        <p:spPr>
          <a:xfrm>
            <a:off x="630963" y="308012"/>
            <a:ext cx="10930071" cy="6549988"/>
          </a:xfrm>
        </p:spPr>
        <p:txBody>
          <a:bodyPr>
            <a:normAutofit fontScale="92500" lnSpcReduction="20000"/>
          </a:bodyPr>
          <a:lstStyle/>
          <a:p>
            <a:pPr marL="0" indent="0" algn="ctr">
              <a:buNone/>
            </a:pPr>
            <a:r>
              <a:rPr lang="sr-Latn-RS" sz="2800" dirty="0">
                <a:solidFill>
                  <a:srgbClr val="FFC000"/>
                </a:solidFill>
                <a:latin typeface="Times New Roman" panose="02020603050405020304" pitchFamily="18" charset="0"/>
                <a:cs typeface="Times New Roman" panose="02020603050405020304" pitchFamily="18" charset="0"/>
              </a:rPr>
              <a:t>Atomski spektri</a:t>
            </a:r>
          </a:p>
          <a:p>
            <a:pPr algn="just">
              <a:buFont typeface="Wingdings" panose="05000000000000000000" pitchFamily="2" charset="2"/>
              <a:buChar char="Ø"/>
            </a:pPr>
            <a:r>
              <a:rPr lang="sr-Latn-RS" sz="2200" dirty="0">
                <a:solidFill>
                  <a:srgbClr val="FFC000"/>
                </a:solidFill>
                <a:latin typeface="Times New Roman" panose="02020603050405020304" pitchFamily="18" charset="0"/>
                <a:cs typeface="Times New Roman" panose="02020603050405020304" pitchFamily="18" charset="0"/>
              </a:rPr>
              <a:t>Postoje i druge grupe spektralnih linija koje se mogu opisati relacijom:</a:t>
            </a:r>
          </a:p>
          <a:p>
            <a:pPr algn="just">
              <a:buFont typeface="Wingdings" panose="05000000000000000000" pitchFamily="2" charset="2"/>
              <a:buChar char="Ø"/>
            </a:pPr>
            <a:endParaRPr lang="sr-Latn-RS" sz="2800" dirty="0">
              <a:solidFill>
                <a:srgbClr val="FFC000"/>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sr-Latn-RS" sz="2800" dirty="0">
              <a:solidFill>
                <a:srgbClr val="FFC000"/>
              </a:solidFill>
              <a:latin typeface="Times New Roman" panose="02020603050405020304" pitchFamily="18" charset="0"/>
              <a:cs typeface="Times New Roman" panose="02020603050405020304" pitchFamily="18" charset="0"/>
            </a:endParaRPr>
          </a:p>
          <a:p>
            <a:pPr marL="0" indent="0" algn="just">
              <a:buNone/>
            </a:pPr>
            <a:endParaRPr lang="sr-Latn-RS" sz="2800" dirty="0">
              <a:solidFill>
                <a:srgbClr val="FFC000"/>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sr-Latn-RS" sz="2800" dirty="0">
              <a:solidFill>
                <a:srgbClr val="FFC000"/>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sr-Latn-RS" sz="2800" dirty="0">
              <a:solidFill>
                <a:srgbClr val="FFC000"/>
              </a:solidFill>
              <a:latin typeface="Times New Roman" panose="02020603050405020304" pitchFamily="18" charset="0"/>
              <a:cs typeface="Times New Roman" panose="02020603050405020304" pitchFamily="18" charset="0"/>
            </a:endParaRPr>
          </a:p>
          <a:p>
            <a:pPr marL="0" indent="0" algn="just">
              <a:buNone/>
            </a:pPr>
            <a:endParaRPr lang="sr-Latn-RS" sz="2800" dirty="0">
              <a:solidFill>
                <a:srgbClr val="FFC000"/>
              </a:solidFill>
              <a:latin typeface="Times New Roman" panose="02020603050405020304" pitchFamily="18" charset="0"/>
              <a:cs typeface="Times New Roman" panose="02020603050405020304" pitchFamily="18" charset="0"/>
            </a:endParaRPr>
          </a:p>
          <a:p>
            <a:pPr marL="0" indent="0" algn="just">
              <a:buNone/>
            </a:pPr>
            <a:endParaRPr lang="sr-Latn-RS" sz="2800" dirty="0">
              <a:solidFill>
                <a:srgbClr val="FFC000"/>
              </a:solidFill>
              <a:latin typeface="Times New Roman" panose="02020603050405020304" pitchFamily="18" charset="0"/>
              <a:cs typeface="Times New Roman" panose="02020603050405020304" pitchFamily="18" charset="0"/>
            </a:endParaRPr>
          </a:p>
          <a:p>
            <a:pPr marL="0" indent="0" algn="just">
              <a:buNone/>
            </a:pPr>
            <a:endParaRPr lang="sr-Latn-RS" sz="2800" dirty="0">
              <a:solidFill>
                <a:srgbClr val="FFC000"/>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sr-Latn-RS" sz="2800" dirty="0">
              <a:solidFill>
                <a:srgbClr val="FFC000"/>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sr-Latn-RS" sz="2800" dirty="0">
              <a:solidFill>
                <a:srgbClr val="FFC000"/>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sr-Latn-RS" sz="2800" dirty="0">
              <a:solidFill>
                <a:srgbClr val="FFC000"/>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sr-Latn-RS" sz="2800" dirty="0">
              <a:solidFill>
                <a:srgbClr val="FFC000"/>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sr-Latn-RS" sz="2200" dirty="0">
                <a:solidFill>
                  <a:srgbClr val="FFC000"/>
                </a:solidFill>
                <a:latin typeface="Times New Roman" panose="02020603050405020304" pitchFamily="18" charset="0"/>
                <a:cs typeface="Times New Roman" panose="02020603050405020304" pitchFamily="18" charset="0"/>
              </a:rPr>
              <a:t>Teorijsko objašnjenje  dao je Nils Born.</a:t>
            </a:r>
          </a:p>
          <a:p>
            <a:pPr marL="0" indent="0" algn="just">
              <a:buNone/>
            </a:pPr>
            <a:endParaRPr lang="sr-Latn-RS" sz="2800" dirty="0">
              <a:solidFill>
                <a:srgbClr val="FFC000"/>
              </a:solidFill>
              <a:latin typeface="Times New Roman" panose="02020603050405020304" pitchFamily="18" charset="0"/>
              <a:cs typeface="Times New Roman" panose="02020603050405020304" pitchFamily="18" charset="0"/>
            </a:endParaRPr>
          </a:p>
          <a:p>
            <a:pPr marL="0" indent="0" algn="just">
              <a:buNone/>
            </a:pPr>
            <a:endParaRPr lang="sr-Latn-RS" sz="2000" dirty="0">
              <a:solidFill>
                <a:srgbClr val="FFC000"/>
              </a:solidFill>
              <a:latin typeface="Times New Roman" panose="02020603050405020304" pitchFamily="18" charset="0"/>
              <a:cs typeface="Times New Roman" panose="02020603050405020304" pitchFamily="18" charset="0"/>
            </a:endParaRPr>
          </a:p>
          <a:p>
            <a:pPr marL="0" indent="0" algn="ctr">
              <a:buNone/>
            </a:pPr>
            <a:endParaRPr lang="sr-Latn-RS" sz="2000" dirty="0">
              <a:solidFill>
                <a:srgbClr val="FFC000"/>
              </a:solidFill>
              <a:latin typeface="Times New Roman" panose="02020603050405020304" pitchFamily="18" charset="0"/>
              <a:cs typeface="Times New Roman" panose="02020603050405020304" pitchFamily="18" charset="0"/>
            </a:endParaRPr>
          </a:p>
          <a:p>
            <a:pPr marL="0" indent="0" algn="just">
              <a:buNone/>
            </a:pPr>
            <a:endParaRPr lang="sr-Latn-RS" sz="2000" dirty="0">
              <a:solidFill>
                <a:srgbClr val="FFC000"/>
              </a:solidFill>
              <a:latin typeface="Times New Roman" panose="02020603050405020304" pitchFamily="18" charset="0"/>
              <a:cs typeface="Times New Roman" panose="02020603050405020304" pitchFamily="18" charset="0"/>
            </a:endParaRPr>
          </a:p>
          <a:p>
            <a:pPr marL="0" indent="0" algn="just">
              <a:buNone/>
            </a:pPr>
            <a:endParaRPr lang="sr-Latn-RS" sz="2000" dirty="0">
              <a:solidFill>
                <a:srgbClr val="FFC000"/>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sr-Latn-RS" sz="2000" dirty="0">
              <a:solidFill>
                <a:srgbClr val="FFC000"/>
              </a:solidFill>
              <a:latin typeface="Times New Roman" panose="02020603050405020304" pitchFamily="18" charset="0"/>
              <a:cs typeface="Times New Roman" panose="02020603050405020304" pitchFamily="18" charset="0"/>
            </a:endParaRPr>
          </a:p>
          <a:p>
            <a:pPr marL="0" indent="0" algn="just">
              <a:buNone/>
            </a:pPr>
            <a:endParaRPr lang="sr-Latn-RS" sz="2000" dirty="0">
              <a:solidFill>
                <a:srgbClr val="FFC000"/>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sr-Latn-RS" sz="2000" dirty="0">
              <a:solidFill>
                <a:srgbClr val="FFC000"/>
              </a:solidFill>
              <a:latin typeface="Times New Roman" panose="02020603050405020304" pitchFamily="18" charset="0"/>
              <a:cs typeface="Times New Roman" panose="02020603050405020304" pitchFamily="18" charset="0"/>
            </a:endParaRPr>
          </a:p>
          <a:p>
            <a:pPr marL="0" indent="0" algn="just">
              <a:buNone/>
            </a:pPr>
            <a:endParaRPr lang="sr-Latn-RS" sz="2000" dirty="0">
              <a:solidFill>
                <a:srgbClr val="FFC000"/>
              </a:solidFill>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AC04F382-8470-E2CD-4C40-4A602B0577BA}"/>
              </a:ext>
            </a:extLst>
          </p:cNvPr>
          <p:cNvPicPr>
            <a:picLocks noChangeAspect="1"/>
          </p:cNvPicPr>
          <p:nvPr/>
        </p:nvPicPr>
        <p:blipFill>
          <a:blip r:embed="rId2"/>
          <a:stretch>
            <a:fillRect/>
          </a:stretch>
        </p:blipFill>
        <p:spPr>
          <a:xfrm>
            <a:off x="4848223" y="1398059"/>
            <a:ext cx="2495550" cy="7429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a:extLst>
              <a:ext uri="{FF2B5EF4-FFF2-40B4-BE49-F238E27FC236}">
                <a16:creationId xmlns:a16="http://schemas.microsoft.com/office/drawing/2014/main" id="{61118311-063E-7371-A0FD-E7C9A7B53C28}"/>
              </a:ext>
            </a:extLst>
          </p:cNvPr>
          <p:cNvPicPr>
            <a:picLocks noChangeAspect="1"/>
          </p:cNvPicPr>
          <p:nvPr/>
        </p:nvPicPr>
        <p:blipFill>
          <a:blip r:embed="rId3"/>
          <a:stretch>
            <a:fillRect/>
          </a:stretch>
        </p:blipFill>
        <p:spPr>
          <a:xfrm>
            <a:off x="7390242" y="1769534"/>
            <a:ext cx="2990850" cy="409575"/>
          </a:xfrm>
          <a:prstGeom prst="rect">
            <a:avLst/>
          </a:prstGeom>
          <a:ln>
            <a:noFill/>
          </a:ln>
          <a:effectLst>
            <a:softEdge rad="112500"/>
          </a:effectLst>
        </p:spPr>
      </p:pic>
      <p:pic>
        <p:nvPicPr>
          <p:cNvPr id="6" name="Picture 5">
            <a:extLst>
              <a:ext uri="{FF2B5EF4-FFF2-40B4-BE49-F238E27FC236}">
                <a16:creationId xmlns:a16="http://schemas.microsoft.com/office/drawing/2014/main" id="{099DA9BE-ABA2-2624-F9BA-2C07ADE053D4}"/>
              </a:ext>
            </a:extLst>
          </p:cNvPr>
          <p:cNvPicPr>
            <a:picLocks noChangeAspect="1"/>
          </p:cNvPicPr>
          <p:nvPr/>
        </p:nvPicPr>
        <p:blipFill>
          <a:blip r:embed="rId4"/>
          <a:stretch>
            <a:fillRect/>
          </a:stretch>
        </p:blipFill>
        <p:spPr>
          <a:xfrm>
            <a:off x="2524664" y="2179109"/>
            <a:ext cx="7142667" cy="4023360"/>
          </a:xfrm>
          <a:prstGeom prst="rect">
            <a:avLst/>
          </a:prstGeom>
        </p:spPr>
      </p:pic>
    </p:spTree>
    <p:extLst>
      <p:ext uri="{BB962C8B-B14F-4D97-AF65-F5344CB8AC3E}">
        <p14:creationId xmlns:p14="http://schemas.microsoft.com/office/powerpoint/2010/main" val="523579641"/>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7" name="Rectangle 7">
            <a:extLst>
              <a:ext uri="{FF2B5EF4-FFF2-40B4-BE49-F238E27FC236}">
                <a16:creationId xmlns:a16="http://schemas.microsoft.com/office/drawing/2014/main" id="{6C9F9EF0-93D5-4D4B-BAFE-477002814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5" name="Content Placeholder 4">
                <a:extLst>
                  <a:ext uri="{FF2B5EF4-FFF2-40B4-BE49-F238E27FC236}">
                    <a16:creationId xmlns:a16="http://schemas.microsoft.com/office/drawing/2014/main" id="{BA83CF83-FE2F-4571-ABBE-B70EF771FEAB}"/>
                  </a:ext>
                </a:extLst>
              </p:cNvPr>
              <p:cNvSpPr>
                <a:spLocks noGrp="1"/>
              </p:cNvSpPr>
              <p:nvPr>
                <p:ph idx="1"/>
              </p:nvPr>
            </p:nvSpPr>
            <p:spPr>
              <a:xfrm>
                <a:off x="630963" y="308012"/>
                <a:ext cx="10930071" cy="5813388"/>
              </a:xfrm>
            </p:spPr>
            <p:txBody>
              <a:bodyPr>
                <a:normAutofit/>
              </a:bodyPr>
              <a:lstStyle/>
              <a:p>
                <a:pPr marL="0" indent="0" algn="ctr">
                  <a:buNone/>
                </a:pPr>
                <a:r>
                  <a:rPr lang="sr-Latn-RS" sz="2800" dirty="0">
                    <a:solidFill>
                      <a:srgbClr val="FFC000"/>
                    </a:solidFill>
                    <a:latin typeface="Times New Roman" panose="02020603050405020304" pitchFamily="18" charset="0"/>
                    <a:cs typeface="Times New Roman" panose="02020603050405020304" pitchFamily="18" charset="0"/>
                  </a:rPr>
                  <a:t>Prvi modeli atoma – Tomsonov model atoma</a:t>
                </a:r>
              </a:p>
              <a:p>
                <a:pPr algn="just">
                  <a:buFont typeface="Wingdings" panose="05000000000000000000" pitchFamily="2" charset="2"/>
                  <a:buChar char="Ø"/>
                </a:pPr>
                <a:r>
                  <a:rPr lang="sr-Latn-RS" sz="2000" dirty="0">
                    <a:solidFill>
                      <a:srgbClr val="FFC000"/>
                    </a:solidFill>
                    <a:latin typeface="Times New Roman" panose="02020603050405020304" pitchFamily="18" charset="0"/>
                    <a:cs typeface="Times New Roman" panose="02020603050405020304" pitchFamily="18" charset="0"/>
                  </a:rPr>
                  <a:t>Tomsonov model atoma (1906):</a:t>
                </a:r>
              </a:p>
              <a:p>
                <a:pPr marL="0" indent="0" algn="just">
                  <a:buNone/>
                </a:pPr>
                <a:r>
                  <a:rPr lang="sr-Latn-RS" sz="2000" dirty="0">
                    <a:solidFill>
                      <a:srgbClr val="FFC000"/>
                    </a:solidFill>
                    <a:latin typeface="Times New Roman" panose="02020603050405020304" pitchFamily="18" charset="0"/>
                    <a:cs typeface="Times New Roman" panose="02020603050405020304" pitchFamily="18" charset="0"/>
                  </a:rPr>
                  <a:t>Atom sadrži elektrone čiji je broj jednak atomskom broju hemijskog elementa. Naelektrisanje tih elektrona neutrališe se pozitivno naelektrisanom sredinom koja je homogeno raspoređena u zapremini atoma. Dakle, atom je homogena, pozitivno naelektrisana kuglica, veličine </a:t>
                </a:r>
                <a14:m>
                  <m:oMath xmlns:m="http://schemas.openxmlformats.org/officeDocument/2006/math">
                    <m:sSup>
                      <m:sSupPr>
                        <m:ctrlPr>
                          <a:rPr lang="sr-Latn-RS" sz="2000" i="1">
                            <a:solidFill>
                              <a:srgbClr val="FFC000"/>
                            </a:solidFill>
                            <a:latin typeface="Cambria Math" panose="02040503050406030204" pitchFamily="18" charset="0"/>
                            <a:cs typeface="Times New Roman" panose="02020603050405020304" pitchFamily="18" charset="0"/>
                          </a:rPr>
                        </m:ctrlPr>
                      </m:sSupPr>
                      <m:e>
                        <m:r>
                          <a:rPr lang="sr-Latn-RS" sz="2000" i="1">
                            <a:solidFill>
                              <a:srgbClr val="FFC000"/>
                            </a:solidFill>
                            <a:latin typeface="Cambria Math" panose="02040503050406030204" pitchFamily="18" charset="0"/>
                            <a:cs typeface="Times New Roman" panose="02020603050405020304" pitchFamily="18" charset="0"/>
                          </a:rPr>
                          <m:t>10</m:t>
                        </m:r>
                      </m:e>
                      <m:sup>
                        <m:r>
                          <a:rPr lang="sr-Latn-RS" sz="2000" i="1">
                            <a:solidFill>
                              <a:srgbClr val="FFC000"/>
                            </a:solidFill>
                            <a:latin typeface="Cambria Math" panose="02040503050406030204" pitchFamily="18" charset="0"/>
                            <a:cs typeface="Times New Roman" panose="02020603050405020304" pitchFamily="18" charset="0"/>
                          </a:rPr>
                          <m:t>−10</m:t>
                        </m:r>
                      </m:sup>
                    </m:sSup>
                  </m:oMath>
                </a14:m>
                <a:r>
                  <a:rPr lang="sr-Latn-RS" sz="2000" dirty="0">
                    <a:solidFill>
                      <a:srgbClr val="FFC000"/>
                    </a:solidFill>
                    <a:latin typeface="Times New Roman" panose="02020603050405020304" pitchFamily="18" charset="0"/>
                    <a:cs typeface="Times New Roman" panose="02020603050405020304" pitchFamily="18" charset="0"/>
                  </a:rPr>
                  <a:t>m, u kojoj su elektroni veličine </a:t>
                </a:r>
                <a14:m>
                  <m:oMath xmlns:m="http://schemas.openxmlformats.org/officeDocument/2006/math">
                    <m:sSup>
                      <m:sSupPr>
                        <m:ctrlPr>
                          <a:rPr lang="sr-Latn-RS" sz="2000" i="1">
                            <a:solidFill>
                              <a:srgbClr val="FFC000"/>
                            </a:solidFill>
                            <a:latin typeface="Cambria Math" panose="02040503050406030204" pitchFamily="18" charset="0"/>
                            <a:cs typeface="Times New Roman" panose="02020603050405020304" pitchFamily="18" charset="0"/>
                          </a:rPr>
                        </m:ctrlPr>
                      </m:sSupPr>
                      <m:e>
                        <m:r>
                          <a:rPr lang="sr-Latn-RS" sz="2000" i="1">
                            <a:solidFill>
                              <a:srgbClr val="FFC000"/>
                            </a:solidFill>
                            <a:latin typeface="Cambria Math" panose="02040503050406030204" pitchFamily="18" charset="0"/>
                            <a:cs typeface="Times New Roman" panose="02020603050405020304" pitchFamily="18" charset="0"/>
                          </a:rPr>
                          <m:t>10</m:t>
                        </m:r>
                      </m:e>
                      <m:sup>
                        <m:r>
                          <a:rPr lang="sr-Latn-RS" sz="2000" i="1">
                            <a:solidFill>
                              <a:srgbClr val="FFC000"/>
                            </a:solidFill>
                            <a:latin typeface="Cambria Math" panose="02040503050406030204" pitchFamily="18" charset="0"/>
                            <a:cs typeface="Times New Roman" panose="02020603050405020304" pitchFamily="18" charset="0"/>
                          </a:rPr>
                          <m:t>−1</m:t>
                        </m:r>
                        <m:r>
                          <a:rPr lang="sr-Latn-RS" sz="2000" b="0" i="1" smtClean="0">
                            <a:solidFill>
                              <a:srgbClr val="FFC000"/>
                            </a:solidFill>
                            <a:latin typeface="Cambria Math" panose="02040503050406030204" pitchFamily="18" charset="0"/>
                            <a:cs typeface="Times New Roman" panose="02020603050405020304" pitchFamily="18" charset="0"/>
                          </a:rPr>
                          <m:t>5</m:t>
                        </m:r>
                      </m:sup>
                    </m:sSup>
                  </m:oMath>
                </a14:m>
                <a:r>
                  <a:rPr lang="sr-Latn-RS" sz="2000" dirty="0">
                    <a:solidFill>
                      <a:srgbClr val="FFC000"/>
                    </a:solidFill>
                    <a:latin typeface="Times New Roman" panose="02020603050405020304" pitchFamily="18" charset="0"/>
                    <a:cs typeface="Times New Roman" panose="02020603050405020304" pitchFamily="18" charset="0"/>
                  </a:rPr>
                  <a:t>m ,,usađeni kao šljive u puding,,.</a:t>
                </a:r>
                <a:endParaRPr lang="sr-Latn-RS" sz="2800" dirty="0">
                  <a:solidFill>
                    <a:srgbClr val="FFC000"/>
                  </a:solidFill>
                  <a:latin typeface="Times New Roman" panose="02020603050405020304" pitchFamily="18" charset="0"/>
                  <a:cs typeface="Times New Roman" panose="02020603050405020304" pitchFamily="18" charset="0"/>
                </a:endParaRPr>
              </a:p>
              <a:p>
                <a:pPr marL="0" indent="0" algn="just">
                  <a:buNone/>
                </a:pPr>
                <a:endParaRPr lang="sr-Latn-RS" sz="2000" dirty="0">
                  <a:solidFill>
                    <a:srgbClr val="FFC000"/>
                  </a:solidFill>
                  <a:latin typeface="Times New Roman" panose="02020603050405020304" pitchFamily="18" charset="0"/>
                  <a:cs typeface="Times New Roman" panose="02020603050405020304" pitchFamily="18" charset="0"/>
                </a:endParaRPr>
              </a:p>
              <a:p>
                <a:pPr marL="0" indent="0" algn="ctr">
                  <a:buNone/>
                </a:pPr>
                <a:endParaRPr lang="sr-Latn-RS" sz="2000" dirty="0">
                  <a:solidFill>
                    <a:srgbClr val="FFC000"/>
                  </a:solidFill>
                  <a:latin typeface="Times New Roman" panose="02020603050405020304" pitchFamily="18" charset="0"/>
                  <a:cs typeface="Times New Roman" panose="02020603050405020304" pitchFamily="18" charset="0"/>
                </a:endParaRPr>
              </a:p>
              <a:p>
                <a:pPr marL="0" indent="0" algn="just">
                  <a:buNone/>
                </a:pPr>
                <a:endParaRPr lang="sr-Latn-RS" sz="2000" dirty="0">
                  <a:solidFill>
                    <a:srgbClr val="FFC000"/>
                  </a:solidFill>
                  <a:latin typeface="Times New Roman" panose="02020603050405020304" pitchFamily="18" charset="0"/>
                  <a:cs typeface="Times New Roman" panose="02020603050405020304" pitchFamily="18" charset="0"/>
                </a:endParaRPr>
              </a:p>
              <a:p>
                <a:pPr marL="0" indent="0" algn="just">
                  <a:buNone/>
                </a:pPr>
                <a:endParaRPr lang="sr-Latn-RS" sz="2000" dirty="0">
                  <a:solidFill>
                    <a:srgbClr val="FFC000"/>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sr-Latn-RS" sz="2000" dirty="0">
                  <a:solidFill>
                    <a:srgbClr val="FFC000"/>
                  </a:solidFill>
                  <a:latin typeface="Times New Roman" panose="02020603050405020304" pitchFamily="18" charset="0"/>
                  <a:cs typeface="Times New Roman" panose="02020603050405020304" pitchFamily="18" charset="0"/>
                </a:endParaRPr>
              </a:p>
              <a:p>
                <a:pPr marL="0" indent="0" algn="just">
                  <a:buNone/>
                </a:pPr>
                <a:endParaRPr lang="sr-Latn-RS" sz="2000" dirty="0">
                  <a:solidFill>
                    <a:srgbClr val="FFC000"/>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sr-Latn-RS" sz="2000" dirty="0">
                  <a:solidFill>
                    <a:srgbClr val="FFC000"/>
                  </a:solidFill>
                  <a:latin typeface="Times New Roman" panose="02020603050405020304" pitchFamily="18" charset="0"/>
                  <a:cs typeface="Times New Roman" panose="02020603050405020304" pitchFamily="18" charset="0"/>
                </a:endParaRPr>
              </a:p>
              <a:p>
                <a:pPr marL="0" indent="0" algn="just">
                  <a:buNone/>
                </a:pPr>
                <a:endParaRPr lang="sr-Latn-RS" sz="2000" dirty="0">
                  <a:solidFill>
                    <a:srgbClr val="FFC000"/>
                  </a:solidFill>
                  <a:latin typeface="Times New Roman" panose="02020603050405020304" pitchFamily="18" charset="0"/>
                  <a:cs typeface="Times New Roman" panose="02020603050405020304" pitchFamily="18" charset="0"/>
                </a:endParaRPr>
              </a:p>
            </p:txBody>
          </p:sp>
        </mc:Choice>
        <mc:Fallback>
          <p:sp>
            <p:nvSpPr>
              <p:cNvPr id="5" name="Content Placeholder 4">
                <a:extLst>
                  <a:ext uri="{FF2B5EF4-FFF2-40B4-BE49-F238E27FC236}">
                    <a16:creationId xmlns:a16="http://schemas.microsoft.com/office/drawing/2014/main" id="{BA83CF83-FE2F-4571-ABBE-B70EF771FEAB}"/>
                  </a:ext>
                </a:extLst>
              </p:cNvPr>
              <p:cNvSpPr>
                <a:spLocks noGrp="1" noRot="1" noChangeAspect="1" noMove="1" noResize="1" noEditPoints="1" noAdjustHandles="1" noChangeArrowheads="1" noChangeShapeType="1" noTextEdit="1"/>
              </p:cNvSpPr>
              <p:nvPr>
                <p:ph idx="1"/>
              </p:nvPr>
            </p:nvSpPr>
            <p:spPr>
              <a:xfrm>
                <a:off x="630963" y="308012"/>
                <a:ext cx="10930071" cy="5813388"/>
              </a:xfrm>
              <a:blipFill>
                <a:blip r:embed="rId2"/>
                <a:stretch>
                  <a:fillRect l="-614" t="-1154" r="-614"/>
                </a:stretch>
              </a:blipFill>
            </p:spPr>
            <p:txBody>
              <a:bodyPr/>
              <a:lstStyle/>
              <a:p>
                <a:r>
                  <a:rPr lang="en-US">
                    <a:noFill/>
                  </a:rPr>
                  <a:t> </a:t>
                </a:r>
              </a:p>
            </p:txBody>
          </p:sp>
        </mc:Fallback>
      </mc:AlternateContent>
      <p:pic>
        <p:nvPicPr>
          <p:cNvPr id="1026" name="Picture 2" descr="Tomsonov model atoma — Википедија">
            <a:extLst>
              <a:ext uri="{FF2B5EF4-FFF2-40B4-BE49-F238E27FC236}">
                <a16:creationId xmlns:a16="http://schemas.microsoft.com/office/drawing/2014/main" id="{7CF6AC1C-0120-6D2B-E590-C2EC249EB3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7278" y="2763837"/>
            <a:ext cx="2377440" cy="237744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8144558"/>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7" name="Rectangle 7">
            <a:extLst>
              <a:ext uri="{FF2B5EF4-FFF2-40B4-BE49-F238E27FC236}">
                <a16:creationId xmlns:a16="http://schemas.microsoft.com/office/drawing/2014/main" id="{6C9F9EF0-93D5-4D4B-BAFE-477002814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BA83CF83-FE2F-4571-ABBE-B70EF771FEAB}"/>
              </a:ext>
            </a:extLst>
          </p:cNvPr>
          <p:cNvSpPr>
            <a:spLocks noGrp="1"/>
          </p:cNvSpPr>
          <p:nvPr>
            <p:ph idx="1"/>
          </p:nvPr>
        </p:nvSpPr>
        <p:spPr>
          <a:xfrm>
            <a:off x="630963" y="308012"/>
            <a:ext cx="10930071" cy="5813388"/>
          </a:xfrm>
        </p:spPr>
        <p:txBody>
          <a:bodyPr>
            <a:normAutofit/>
          </a:bodyPr>
          <a:lstStyle/>
          <a:p>
            <a:pPr marL="0" indent="0" algn="ctr">
              <a:buNone/>
            </a:pPr>
            <a:r>
              <a:rPr lang="sr-Latn-RS" sz="2800" dirty="0">
                <a:solidFill>
                  <a:srgbClr val="FFC000"/>
                </a:solidFill>
                <a:latin typeface="Times New Roman" panose="02020603050405020304" pitchFamily="18" charset="0"/>
                <a:cs typeface="Times New Roman" panose="02020603050405020304" pitchFamily="18" charset="0"/>
              </a:rPr>
              <a:t>Prvi modeli atoma – Raderfordov model atoma</a:t>
            </a:r>
          </a:p>
          <a:p>
            <a:pPr algn="just">
              <a:buFont typeface="Wingdings" panose="05000000000000000000" pitchFamily="2" charset="2"/>
              <a:buChar char="Ø"/>
            </a:pPr>
            <a:r>
              <a:rPr lang="sr-Latn-RS" sz="2000" b="1" dirty="0">
                <a:solidFill>
                  <a:srgbClr val="FFC000"/>
                </a:solidFill>
                <a:latin typeface="Times New Roman" panose="02020603050405020304" pitchFamily="18" charset="0"/>
                <a:cs typeface="Times New Roman" panose="02020603050405020304" pitchFamily="18" charset="0"/>
              </a:rPr>
              <a:t>Raderfordov ogled – Raderfordovo rasejanje alfa čestica</a:t>
            </a:r>
          </a:p>
          <a:p>
            <a:pPr algn="just">
              <a:buFont typeface="Wingdings" panose="05000000000000000000" pitchFamily="2" charset="2"/>
              <a:buChar char="Ø"/>
            </a:pPr>
            <a:r>
              <a:rPr lang="sr-Latn-RS" sz="2000" dirty="0">
                <a:solidFill>
                  <a:srgbClr val="FFC000"/>
                </a:solidFill>
                <a:latin typeface="Times New Roman" panose="02020603050405020304" pitchFamily="18" charset="0"/>
                <a:cs typeface="Times New Roman" panose="02020603050405020304" pitchFamily="18" charset="0"/>
              </a:rPr>
              <a:t>Alfa čestice (jezgra helijuma) – imaju mnogo veću masu nego elektroni</a:t>
            </a:r>
          </a:p>
          <a:p>
            <a:pPr algn="just">
              <a:buFont typeface="Wingdings" panose="05000000000000000000" pitchFamily="2" charset="2"/>
              <a:buChar char="Ø"/>
            </a:pPr>
            <a:r>
              <a:rPr lang="sr-Latn-RS" sz="2000" dirty="0">
                <a:solidFill>
                  <a:srgbClr val="FFC000"/>
                </a:solidFill>
                <a:latin typeface="Times New Roman" panose="02020603050405020304" pitchFamily="18" charset="0"/>
                <a:cs typeface="Times New Roman" panose="02020603050405020304" pitchFamily="18" charset="0"/>
              </a:rPr>
              <a:t>Tanak listić (folija) zlata</a:t>
            </a:r>
          </a:p>
          <a:p>
            <a:pPr algn="just">
              <a:buFont typeface="Wingdings" panose="05000000000000000000" pitchFamily="2" charset="2"/>
              <a:buChar char="Ø"/>
            </a:pPr>
            <a:r>
              <a:rPr lang="sr-Latn-RS" sz="2000" dirty="0">
                <a:solidFill>
                  <a:srgbClr val="FFC000"/>
                </a:solidFill>
                <a:latin typeface="Times New Roman" panose="02020603050405020304" pitchFamily="18" charset="0"/>
                <a:cs typeface="Times New Roman" panose="02020603050405020304" pitchFamily="18" charset="0"/>
              </a:rPr>
              <a:t>Fluorescentni zaklona (u obliku prstena sa prorezom)</a:t>
            </a:r>
            <a:endParaRPr lang="sr-Latn-RS" sz="2800" dirty="0">
              <a:solidFill>
                <a:srgbClr val="FFC000"/>
              </a:solidFill>
              <a:latin typeface="Times New Roman" panose="02020603050405020304" pitchFamily="18" charset="0"/>
              <a:cs typeface="Times New Roman" panose="02020603050405020304" pitchFamily="18" charset="0"/>
            </a:endParaRPr>
          </a:p>
          <a:p>
            <a:pPr marL="0" indent="0" algn="just">
              <a:buNone/>
            </a:pPr>
            <a:endParaRPr lang="sr-Latn-RS" sz="2000" dirty="0">
              <a:solidFill>
                <a:srgbClr val="FFC000"/>
              </a:solidFill>
              <a:latin typeface="Times New Roman" panose="02020603050405020304" pitchFamily="18" charset="0"/>
              <a:cs typeface="Times New Roman" panose="02020603050405020304" pitchFamily="18" charset="0"/>
            </a:endParaRPr>
          </a:p>
          <a:p>
            <a:pPr marL="0" indent="0" algn="ctr">
              <a:buNone/>
            </a:pPr>
            <a:endParaRPr lang="sr-Latn-RS" sz="2000" dirty="0">
              <a:solidFill>
                <a:srgbClr val="FFC000"/>
              </a:solidFill>
              <a:latin typeface="Times New Roman" panose="02020603050405020304" pitchFamily="18" charset="0"/>
              <a:cs typeface="Times New Roman" panose="02020603050405020304" pitchFamily="18" charset="0"/>
            </a:endParaRPr>
          </a:p>
          <a:p>
            <a:pPr marL="0" indent="0" algn="just">
              <a:buNone/>
            </a:pPr>
            <a:endParaRPr lang="sr-Latn-RS" sz="2000" dirty="0">
              <a:solidFill>
                <a:srgbClr val="FFC000"/>
              </a:solidFill>
              <a:latin typeface="Times New Roman" panose="02020603050405020304" pitchFamily="18" charset="0"/>
              <a:cs typeface="Times New Roman" panose="02020603050405020304" pitchFamily="18" charset="0"/>
            </a:endParaRPr>
          </a:p>
          <a:p>
            <a:pPr marL="0" indent="0" algn="just">
              <a:buNone/>
            </a:pPr>
            <a:endParaRPr lang="sr-Latn-RS" sz="2000" dirty="0">
              <a:solidFill>
                <a:srgbClr val="FFC000"/>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sr-Latn-RS" sz="2000" dirty="0">
              <a:solidFill>
                <a:srgbClr val="FFC000"/>
              </a:solidFill>
              <a:latin typeface="Times New Roman" panose="02020603050405020304" pitchFamily="18" charset="0"/>
              <a:cs typeface="Times New Roman" panose="02020603050405020304" pitchFamily="18" charset="0"/>
            </a:endParaRPr>
          </a:p>
          <a:p>
            <a:pPr marL="0" indent="0" algn="just">
              <a:buNone/>
            </a:pPr>
            <a:endParaRPr lang="sr-Latn-RS" sz="2000" dirty="0">
              <a:solidFill>
                <a:srgbClr val="FFC000"/>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sr-Latn-RS" sz="2000" dirty="0">
              <a:solidFill>
                <a:srgbClr val="FFC000"/>
              </a:solidFill>
              <a:latin typeface="Times New Roman" panose="02020603050405020304" pitchFamily="18" charset="0"/>
              <a:cs typeface="Times New Roman" panose="02020603050405020304" pitchFamily="18" charset="0"/>
            </a:endParaRPr>
          </a:p>
          <a:p>
            <a:pPr marL="0" indent="0" algn="just">
              <a:buNone/>
            </a:pPr>
            <a:endParaRPr lang="sr-Latn-RS" sz="2000" dirty="0">
              <a:solidFill>
                <a:srgbClr val="FFC000"/>
              </a:solidFill>
              <a:latin typeface="Times New Roman" panose="02020603050405020304" pitchFamily="18" charset="0"/>
              <a:cs typeface="Times New Roman" panose="02020603050405020304" pitchFamily="18" charset="0"/>
            </a:endParaRPr>
          </a:p>
        </p:txBody>
      </p:sp>
      <p:pic>
        <p:nvPicPr>
          <p:cNvPr id="2050" name="Picture 2" descr="Модели атома | Физика">
            <a:extLst>
              <a:ext uri="{FF2B5EF4-FFF2-40B4-BE49-F238E27FC236}">
                <a16:creationId xmlns:a16="http://schemas.microsoft.com/office/drawing/2014/main" id="{AA56D04E-3759-93DC-CFA7-E662A418D0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0819" y="2531533"/>
            <a:ext cx="4490358" cy="3017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3336059"/>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7" name="Rectangle 7">
            <a:extLst>
              <a:ext uri="{FF2B5EF4-FFF2-40B4-BE49-F238E27FC236}">
                <a16:creationId xmlns:a16="http://schemas.microsoft.com/office/drawing/2014/main" id="{6C9F9EF0-93D5-4D4B-BAFE-477002814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BA83CF83-FE2F-4571-ABBE-B70EF771FEAB}"/>
              </a:ext>
            </a:extLst>
          </p:cNvPr>
          <p:cNvSpPr>
            <a:spLocks noGrp="1"/>
          </p:cNvSpPr>
          <p:nvPr>
            <p:ph idx="1"/>
          </p:nvPr>
        </p:nvSpPr>
        <p:spPr>
          <a:xfrm>
            <a:off x="630963" y="308012"/>
            <a:ext cx="10930071" cy="5813388"/>
          </a:xfrm>
        </p:spPr>
        <p:txBody>
          <a:bodyPr>
            <a:normAutofit/>
          </a:bodyPr>
          <a:lstStyle/>
          <a:p>
            <a:pPr marL="0" indent="0" algn="ctr">
              <a:buNone/>
            </a:pPr>
            <a:r>
              <a:rPr lang="sr-Latn-RS" sz="2800" dirty="0">
                <a:solidFill>
                  <a:srgbClr val="FFC000"/>
                </a:solidFill>
                <a:latin typeface="Times New Roman" panose="02020603050405020304" pitchFamily="18" charset="0"/>
                <a:cs typeface="Times New Roman" panose="02020603050405020304" pitchFamily="18" charset="0"/>
              </a:rPr>
              <a:t>Prvi modeli atoma – Raderfordov model atoma</a:t>
            </a:r>
          </a:p>
          <a:p>
            <a:pPr algn="just">
              <a:buFont typeface="Wingdings" panose="05000000000000000000" pitchFamily="2" charset="2"/>
              <a:buChar char="Ø"/>
            </a:pPr>
            <a:r>
              <a:rPr lang="sr-Latn-RS" sz="2000" b="1" dirty="0">
                <a:solidFill>
                  <a:srgbClr val="FFC000"/>
                </a:solidFill>
                <a:latin typeface="Times New Roman" panose="02020603050405020304" pitchFamily="18" charset="0"/>
                <a:cs typeface="Times New Roman" panose="02020603050405020304" pitchFamily="18" charset="0"/>
              </a:rPr>
              <a:t>Rezultati:</a:t>
            </a:r>
          </a:p>
          <a:p>
            <a:pPr algn="just">
              <a:buFont typeface="Wingdings" panose="05000000000000000000" pitchFamily="2" charset="2"/>
              <a:buChar char="Ø"/>
            </a:pPr>
            <a:r>
              <a:rPr lang="sr-Latn-RS" sz="2000" b="1" dirty="0">
                <a:solidFill>
                  <a:srgbClr val="FFC000"/>
                </a:solidFill>
                <a:latin typeface="Times New Roman" panose="02020603050405020304" pitchFamily="18" charset="0"/>
                <a:cs typeface="Times New Roman" panose="02020603050405020304" pitchFamily="18" charset="0"/>
              </a:rPr>
              <a:t>Najveći broj alfa čestica prolazi kroz listić i dolazi do ekrana bez skretanja sa prvobitnog pravca kretanja.</a:t>
            </a:r>
          </a:p>
          <a:p>
            <a:pPr algn="just">
              <a:buFont typeface="Wingdings" panose="05000000000000000000" pitchFamily="2" charset="2"/>
              <a:buChar char="Ø"/>
            </a:pPr>
            <a:r>
              <a:rPr lang="sr-Latn-RS" sz="2000" b="1" dirty="0">
                <a:solidFill>
                  <a:srgbClr val="FFC000"/>
                </a:solidFill>
                <a:latin typeface="Times New Roman" panose="02020603050405020304" pitchFamily="18" charset="0"/>
                <a:cs typeface="Times New Roman" panose="02020603050405020304" pitchFamily="18" charset="0"/>
              </a:rPr>
              <a:t>Mali broj alfa čestica prolazi kroz listić i dolazi do ekrana sa malim skretanjem sa prvobitnog pravca kretanja.</a:t>
            </a:r>
          </a:p>
          <a:p>
            <a:pPr algn="just">
              <a:buFont typeface="Wingdings" panose="05000000000000000000" pitchFamily="2" charset="2"/>
              <a:buChar char="Ø"/>
            </a:pPr>
            <a:r>
              <a:rPr lang="sr-Latn-RS" sz="2000" b="1" dirty="0">
                <a:solidFill>
                  <a:srgbClr val="FFC000"/>
                </a:solidFill>
                <a:latin typeface="Times New Roman" panose="02020603050405020304" pitchFamily="18" charset="0"/>
                <a:cs typeface="Times New Roman" panose="02020603050405020304" pitchFamily="18" charset="0"/>
              </a:rPr>
              <a:t>Jako mali broj (poneka) alfa čestica se rasejava unazad u odnosu na prvobitni smer kretanja.</a:t>
            </a:r>
          </a:p>
          <a:p>
            <a:pPr algn="just">
              <a:buFont typeface="Wingdings" panose="05000000000000000000" pitchFamily="2" charset="2"/>
              <a:buChar char="Ø"/>
            </a:pPr>
            <a:endParaRPr lang="sr-Latn-RS" sz="2800" dirty="0">
              <a:solidFill>
                <a:srgbClr val="FFC000"/>
              </a:solidFill>
              <a:latin typeface="Times New Roman" panose="02020603050405020304" pitchFamily="18" charset="0"/>
              <a:cs typeface="Times New Roman" panose="02020603050405020304" pitchFamily="18" charset="0"/>
            </a:endParaRPr>
          </a:p>
          <a:p>
            <a:pPr marL="0" indent="0" algn="just">
              <a:buNone/>
            </a:pPr>
            <a:endParaRPr lang="sr-Latn-RS" sz="2000" dirty="0">
              <a:solidFill>
                <a:srgbClr val="FFC000"/>
              </a:solidFill>
              <a:latin typeface="Times New Roman" panose="02020603050405020304" pitchFamily="18" charset="0"/>
              <a:cs typeface="Times New Roman" panose="02020603050405020304" pitchFamily="18" charset="0"/>
            </a:endParaRPr>
          </a:p>
          <a:p>
            <a:pPr marL="0" indent="0" algn="ctr">
              <a:buNone/>
            </a:pPr>
            <a:endParaRPr lang="sr-Latn-RS" sz="2000" dirty="0">
              <a:solidFill>
                <a:srgbClr val="FFC000"/>
              </a:solidFill>
              <a:latin typeface="Times New Roman" panose="02020603050405020304" pitchFamily="18" charset="0"/>
              <a:cs typeface="Times New Roman" panose="02020603050405020304" pitchFamily="18" charset="0"/>
            </a:endParaRPr>
          </a:p>
          <a:p>
            <a:pPr marL="0" indent="0" algn="just">
              <a:buNone/>
            </a:pPr>
            <a:endParaRPr lang="sr-Latn-RS" sz="2000" dirty="0">
              <a:solidFill>
                <a:srgbClr val="FFC000"/>
              </a:solidFill>
              <a:latin typeface="Times New Roman" panose="02020603050405020304" pitchFamily="18" charset="0"/>
              <a:cs typeface="Times New Roman" panose="02020603050405020304" pitchFamily="18" charset="0"/>
            </a:endParaRPr>
          </a:p>
          <a:p>
            <a:pPr marL="0" indent="0" algn="just">
              <a:buNone/>
            </a:pPr>
            <a:endParaRPr lang="sr-Latn-RS" sz="2000" dirty="0">
              <a:solidFill>
                <a:srgbClr val="FFC000"/>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sr-Latn-RS" sz="2000" dirty="0">
              <a:solidFill>
                <a:srgbClr val="FFC000"/>
              </a:solidFill>
              <a:latin typeface="Times New Roman" panose="02020603050405020304" pitchFamily="18" charset="0"/>
              <a:cs typeface="Times New Roman" panose="02020603050405020304" pitchFamily="18" charset="0"/>
            </a:endParaRPr>
          </a:p>
          <a:p>
            <a:pPr marL="0" indent="0" algn="just">
              <a:buNone/>
            </a:pPr>
            <a:endParaRPr lang="sr-Latn-RS" sz="2000" dirty="0">
              <a:solidFill>
                <a:srgbClr val="FFC000"/>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sr-Latn-RS" sz="2000" dirty="0">
              <a:solidFill>
                <a:srgbClr val="FFC000"/>
              </a:solidFill>
              <a:latin typeface="Times New Roman" panose="02020603050405020304" pitchFamily="18" charset="0"/>
              <a:cs typeface="Times New Roman" panose="02020603050405020304" pitchFamily="18" charset="0"/>
            </a:endParaRPr>
          </a:p>
          <a:p>
            <a:pPr marL="0" indent="0" algn="just">
              <a:buNone/>
            </a:pPr>
            <a:endParaRPr lang="sr-Latn-RS" sz="2000" dirty="0">
              <a:solidFill>
                <a:srgbClr val="FFC000"/>
              </a:solidFill>
              <a:latin typeface="Times New Roman" panose="02020603050405020304" pitchFamily="18" charset="0"/>
              <a:cs typeface="Times New Roman" panose="02020603050405020304" pitchFamily="18" charset="0"/>
            </a:endParaRPr>
          </a:p>
        </p:txBody>
      </p:sp>
      <p:pic>
        <p:nvPicPr>
          <p:cNvPr id="6" name="Picture 2" descr="Модели атома | Физика">
            <a:extLst>
              <a:ext uri="{FF2B5EF4-FFF2-40B4-BE49-F238E27FC236}">
                <a16:creationId xmlns:a16="http://schemas.microsoft.com/office/drawing/2014/main" id="{725CBC79-81F5-6FD1-6CF2-B2198806E1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04358" y="3214706"/>
            <a:ext cx="3383280" cy="22735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0842743"/>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7" name="Rectangle 7">
            <a:extLst>
              <a:ext uri="{FF2B5EF4-FFF2-40B4-BE49-F238E27FC236}">
                <a16:creationId xmlns:a16="http://schemas.microsoft.com/office/drawing/2014/main" id="{6C9F9EF0-93D5-4D4B-BAFE-477002814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BA83CF83-FE2F-4571-ABBE-B70EF771FEAB}"/>
              </a:ext>
            </a:extLst>
          </p:cNvPr>
          <p:cNvSpPr>
            <a:spLocks noGrp="1"/>
          </p:cNvSpPr>
          <p:nvPr>
            <p:ph idx="1"/>
          </p:nvPr>
        </p:nvSpPr>
        <p:spPr>
          <a:xfrm>
            <a:off x="630963" y="308012"/>
            <a:ext cx="10930071" cy="5813388"/>
          </a:xfrm>
        </p:spPr>
        <p:txBody>
          <a:bodyPr>
            <a:normAutofit/>
          </a:bodyPr>
          <a:lstStyle/>
          <a:p>
            <a:pPr marL="0" indent="0" algn="ctr">
              <a:buNone/>
            </a:pPr>
            <a:r>
              <a:rPr lang="sr-Latn-RS" sz="2800" dirty="0">
                <a:solidFill>
                  <a:srgbClr val="FFC000"/>
                </a:solidFill>
                <a:latin typeface="Times New Roman" panose="02020603050405020304" pitchFamily="18" charset="0"/>
                <a:cs typeface="Times New Roman" panose="02020603050405020304" pitchFamily="18" charset="0"/>
              </a:rPr>
              <a:t>Prvi modeli atoma – Raderfordov model atoma</a:t>
            </a:r>
          </a:p>
          <a:p>
            <a:pPr algn="just">
              <a:buFont typeface="Wingdings" panose="05000000000000000000" pitchFamily="2" charset="2"/>
              <a:buChar char="Ø"/>
            </a:pPr>
            <a:r>
              <a:rPr lang="sr-Latn-RS" sz="1200" b="1" dirty="0">
                <a:solidFill>
                  <a:srgbClr val="FFC000"/>
                </a:solidFill>
                <a:latin typeface="Times New Roman" panose="02020603050405020304" pitchFamily="18" charset="0"/>
                <a:cs typeface="Times New Roman" panose="02020603050405020304" pitchFamily="18" charset="0"/>
              </a:rPr>
              <a:t>Najveći broj alfa čestica prolazi kroz listić i dolazi do ekrana bez skretanja sa prvobitnog pravca kretanja.</a:t>
            </a:r>
          </a:p>
          <a:p>
            <a:pPr algn="just">
              <a:buFont typeface="Wingdings" panose="05000000000000000000" pitchFamily="2" charset="2"/>
              <a:buChar char="Ø"/>
            </a:pPr>
            <a:r>
              <a:rPr lang="sr-Latn-RS" sz="1200" b="1" dirty="0">
                <a:solidFill>
                  <a:srgbClr val="FFC000"/>
                </a:solidFill>
                <a:latin typeface="Times New Roman" panose="02020603050405020304" pitchFamily="18" charset="0"/>
                <a:cs typeface="Times New Roman" panose="02020603050405020304" pitchFamily="18" charset="0"/>
              </a:rPr>
              <a:t>Mali broj alfa čestica prolazi kroz listić i dolazi do ekrana sa malim skretanjem sa prvobitnog pravca kretanja.</a:t>
            </a:r>
          </a:p>
          <a:p>
            <a:pPr algn="just">
              <a:buFont typeface="Wingdings" panose="05000000000000000000" pitchFamily="2" charset="2"/>
              <a:buChar char="Ø"/>
            </a:pPr>
            <a:r>
              <a:rPr lang="sr-Latn-RS" sz="1200" b="1" dirty="0">
                <a:solidFill>
                  <a:srgbClr val="FFC000"/>
                </a:solidFill>
                <a:latin typeface="Times New Roman" panose="02020603050405020304" pitchFamily="18" charset="0"/>
                <a:cs typeface="Times New Roman" panose="02020603050405020304" pitchFamily="18" charset="0"/>
              </a:rPr>
              <a:t>Jako mali broj (poneka) alfa čestica se rasejava unazad u odnosu na prvobitni smer kretanja.</a:t>
            </a:r>
            <a:endParaRPr lang="sr-Latn-RS" b="1" dirty="0">
              <a:solidFill>
                <a:srgbClr val="FFC000"/>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sr-Latn-RS" sz="2000" b="1" dirty="0">
                <a:solidFill>
                  <a:srgbClr val="FFC000"/>
                </a:solidFill>
                <a:latin typeface="Times New Roman" panose="02020603050405020304" pitchFamily="18" charset="0"/>
                <a:cs typeface="Times New Roman" panose="02020603050405020304" pitchFamily="18" charset="0"/>
              </a:rPr>
              <a:t>Zaključak:</a:t>
            </a:r>
          </a:p>
          <a:p>
            <a:pPr algn="just">
              <a:buFont typeface="Wingdings" panose="05000000000000000000" pitchFamily="2" charset="2"/>
              <a:buChar char="Ø"/>
            </a:pPr>
            <a:r>
              <a:rPr lang="sr-Latn-RS" sz="2000" b="1" dirty="0">
                <a:solidFill>
                  <a:srgbClr val="FFC000"/>
                </a:solidFill>
                <a:latin typeface="Times New Roman" panose="02020603050405020304" pitchFamily="18" charset="0"/>
                <a:cs typeface="Times New Roman" panose="02020603050405020304" pitchFamily="18" charset="0"/>
              </a:rPr>
              <a:t>Atom se sastoji od jezgra (nukleusa) i lakih elektrona koji kruže oko jezgra.</a:t>
            </a:r>
          </a:p>
          <a:p>
            <a:pPr algn="just">
              <a:buFont typeface="Wingdings" panose="05000000000000000000" pitchFamily="2" charset="2"/>
              <a:buChar char="Ø"/>
            </a:pPr>
            <a:r>
              <a:rPr lang="sr-Latn-RS" sz="2000" b="1" dirty="0">
                <a:solidFill>
                  <a:srgbClr val="FFC000"/>
                </a:solidFill>
                <a:latin typeface="Times New Roman" panose="02020603050405020304" pitchFamily="18" charset="0"/>
                <a:cs typeface="Times New Roman" panose="02020603050405020304" pitchFamily="18" charset="0"/>
              </a:rPr>
              <a:t>U jezgru je skoncentrisana skoro sva masa atoma. </a:t>
            </a:r>
          </a:p>
          <a:p>
            <a:pPr algn="just">
              <a:buFont typeface="Wingdings" panose="05000000000000000000" pitchFamily="2" charset="2"/>
              <a:buChar char="Ø"/>
            </a:pPr>
            <a:r>
              <a:rPr lang="sr-Latn-RS" sz="2000" b="1" dirty="0">
                <a:solidFill>
                  <a:srgbClr val="FFC000"/>
                </a:solidFill>
                <a:latin typeface="Times New Roman" panose="02020603050405020304" pitchFamily="18" charset="0"/>
                <a:cs typeface="Times New Roman" panose="02020603050405020304" pitchFamily="18" charset="0"/>
              </a:rPr>
              <a:t>Elektroni su naelektrisani negativno, a jezgro je naelektrisano pozitivno, i kao celina atom je neutralan. </a:t>
            </a:r>
          </a:p>
          <a:p>
            <a:pPr marL="0" indent="0" algn="just">
              <a:buNone/>
            </a:pPr>
            <a:endParaRPr lang="sr-Latn-RS" sz="2800" dirty="0">
              <a:solidFill>
                <a:srgbClr val="FFC000"/>
              </a:solidFill>
              <a:latin typeface="Times New Roman" panose="02020603050405020304" pitchFamily="18" charset="0"/>
              <a:cs typeface="Times New Roman" panose="02020603050405020304" pitchFamily="18" charset="0"/>
            </a:endParaRPr>
          </a:p>
          <a:p>
            <a:pPr marL="0" indent="0" algn="just">
              <a:buNone/>
            </a:pPr>
            <a:endParaRPr lang="sr-Latn-RS" sz="2000" dirty="0">
              <a:solidFill>
                <a:srgbClr val="FFC000"/>
              </a:solidFill>
              <a:latin typeface="Times New Roman" panose="02020603050405020304" pitchFamily="18" charset="0"/>
              <a:cs typeface="Times New Roman" panose="02020603050405020304" pitchFamily="18" charset="0"/>
            </a:endParaRPr>
          </a:p>
          <a:p>
            <a:pPr marL="0" indent="0" algn="ctr">
              <a:buNone/>
            </a:pPr>
            <a:endParaRPr lang="sr-Latn-RS" sz="2000" dirty="0">
              <a:solidFill>
                <a:srgbClr val="FFC000"/>
              </a:solidFill>
              <a:latin typeface="Times New Roman" panose="02020603050405020304" pitchFamily="18" charset="0"/>
              <a:cs typeface="Times New Roman" panose="02020603050405020304" pitchFamily="18" charset="0"/>
            </a:endParaRPr>
          </a:p>
          <a:p>
            <a:pPr marL="0" indent="0" algn="just">
              <a:buNone/>
            </a:pPr>
            <a:endParaRPr lang="sr-Latn-RS" sz="2000" dirty="0">
              <a:solidFill>
                <a:srgbClr val="FFC000"/>
              </a:solidFill>
              <a:latin typeface="Times New Roman" panose="02020603050405020304" pitchFamily="18" charset="0"/>
              <a:cs typeface="Times New Roman" panose="02020603050405020304" pitchFamily="18" charset="0"/>
            </a:endParaRPr>
          </a:p>
          <a:p>
            <a:pPr marL="0" indent="0" algn="just">
              <a:buNone/>
            </a:pPr>
            <a:endParaRPr lang="sr-Latn-RS" sz="2000" dirty="0">
              <a:solidFill>
                <a:srgbClr val="FFC000"/>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sr-Latn-RS" sz="2000" dirty="0">
              <a:solidFill>
                <a:srgbClr val="FFC000"/>
              </a:solidFill>
              <a:latin typeface="Times New Roman" panose="02020603050405020304" pitchFamily="18" charset="0"/>
              <a:cs typeface="Times New Roman" panose="02020603050405020304" pitchFamily="18" charset="0"/>
            </a:endParaRPr>
          </a:p>
          <a:p>
            <a:pPr marL="0" indent="0" algn="just">
              <a:buNone/>
            </a:pPr>
            <a:endParaRPr lang="sr-Latn-RS" sz="2000" dirty="0">
              <a:solidFill>
                <a:srgbClr val="FFC000"/>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sr-Latn-RS" sz="2000" dirty="0">
              <a:solidFill>
                <a:srgbClr val="FFC000"/>
              </a:solidFill>
              <a:latin typeface="Times New Roman" panose="02020603050405020304" pitchFamily="18" charset="0"/>
              <a:cs typeface="Times New Roman" panose="02020603050405020304" pitchFamily="18" charset="0"/>
            </a:endParaRPr>
          </a:p>
          <a:p>
            <a:pPr marL="0" indent="0" algn="just">
              <a:buNone/>
            </a:pPr>
            <a:endParaRPr lang="sr-Latn-RS" sz="2000" dirty="0">
              <a:solidFill>
                <a:srgbClr val="FFC000"/>
              </a:solidFill>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B7B50547-8C4A-4DCD-4F75-0E6863CF238B}"/>
              </a:ext>
            </a:extLst>
          </p:cNvPr>
          <p:cNvPicPr>
            <a:picLocks noChangeAspect="1"/>
          </p:cNvPicPr>
          <p:nvPr/>
        </p:nvPicPr>
        <p:blipFill rotWithShape="1">
          <a:blip r:embed="rId2"/>
          <a:srcRect t="50000"/>
          <a:stretch/>
        </p:blipFill>
        <p:spPr>
          <a:xfrm>
            <a:off x="908050" y="3809998"/>
            <a:ext cx="1943100" cy="1438275"/>
          </a:xfrm>
          <a:prstGeom prst="rect">
            <a:avLst/>
          </a:prstGeom>
        </p:spPr>
      </p:pic>
      <p:pic>
        <p:nvPicPr>
          <p:cNvPr id="3" name="Picture 2">
            <a:extLst>
              <a:ext uri="{FF2B5EF4-FFF2-40B4-BE49-F238E27FC236}">
                <a16:creationId xmlns:a16="http://schemas.microsoft.com/office/drawing/2014/main" id="{43E88F8F-C6C3-6C9B-DA74-6EF1CD554E1F}"/>
              </a:ext>
            </a:extLst>
          </p:cNvPr>
          <p:cNvPicPr>
            <a:picLocks noChangeAspect="1"/>
          </p:cNvPicPr>
          <p:nvPr/>
        </p:nvPicPr>
        <p:blipFill>
          <a:blip r:embed="rId3"/>
          <a:stretch>
            <a:fillRect/>
          </a:stretch>
        </p:blipFill>
        <p:spPr>
          <a:xfrm>
            <a:off x="8208963" y="3706176"/>
            <a:ext cx="1670125" cy="1645920"/>
          </a:xfrm>
          <a:prstGeom prst="rect">
            <a:avLst/>
          </a:prstGeom>
        </p:spPr>
      </p:pic>
    </p:spTree>
    <p:extLst>
      <p:ext uri="{BB962C8B-B14F-4D97-AF65-F5344CB8AC3E}">
        <p14:creationId xmlns:p14="http://schemas.microsoft.com/office/powerpoint/2010/main" val="1439136524"/>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7" name="Rectangle 7">
            <a:extLst>
              <a:ext uri="{FF2B5EF4-FFF2-40B4-BE49-F238E27FC236}">
                <a16:creationId xmlns:a16="http://schemas.microsoft.com/office/drawing/2014/main" id="{6C9F9EF0-93D5-4D4B-BAFE-477002814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BA83CF83-FE2F-4571-ABBE-B70EF771FEAB}"/>
              </a:ext>
            </a:extLst>
          </p:cNvPr>
          <p:cNvSpPr>
            <a:spLocks noGrp="1"/>
          </p:cNvSpPr>
          <p:nvPr>
            <p:ph idx="1"/>
          </p:nvPr>
        </p:nvSpPr>
        <p:spPr>
          <a:xfrm>
            <a:off x="630963" y="308012"/>
            <a:ext cx="10930071" cy="5813388"/>
          </a:xfrm>
        </p:spPr>
        <p:txBody>
          <a:bodyPr>
            <a:normAutofit/>
          </a:bodyPr>
          <a:lstStyle/>
          <a:p>
            <a:pPr marL="0" indent="0" algn="ctr">
              <a:buNone/>
            </a:pPr>
            <a:r>
              <a:rPr lang="sr-Latn-RS" sz="2800" dirty="0">
                <a:solidFill>
                  <a:srgbClr val="FFC000"/>
                </a:solidFill>
                <a:latin typeface="Times New Roman" panose="02020603050405020304" pitchFamily="18" charset="0"/>
                <a:cs typeface="Times New Roman" panose="02020603050405020304" pitchFamily="18" charset="0"/>
              </a:rPr>
              <a:t>Prvi modeli atoma – Raderfordov model atoma</a:t>
            </a:r>
          </a:p>
          <a:p>
            <a:pPr algn="just">
              <a:lnSpc>
                <a:spcPct val="200000"/>
              </a:lnSpc>
              <a:buFont typeface="Wingdings" panose="05000000000000000000" pitchFamily="2" charset="2"/>
              <a:buChar char="Ø"/>
            </a:pPr>
            <a:r>
              <a:rPr lang="sr-Latn-RS" sz="2000" dirty="0">
                <a:solidFill>
                  <a:srgbClr val="FFC000"/>
                </a:solidFill>
                <a:latin typeface="Times New Roman" panose="02020603050405020304" pitchFamily="18" charset="0"/>
                <a:cs typeface="Times New Roman" panose="02020603050405020304" pitchFamily="18" charset="0"/>
              </a:rPr>
              <a:t>Raderfordov model atoma podseća na Sunčev planetarni sistem:</a:t>
            </a:r>
          </a:p>
          <a:p>
            <a:pPr algn="just">
              <a:lnSpc>
                <a:spcPct val="200000"/>
              </a:lnSpc>
              <a:buFont typeface="Wingdings" panose="05000000000000000000" pitchFamily="2" charset="2"/>
              <a:buChar char="Ø"/>
            </a:pPr>
            <a:r>
              <a:rPr lang="sr-Latn-RS" sz="2000" dirty="0">
                <a:solidFill>
                  <a:srgbClr val="FFC000"/>
                </a:solidFill>
                <a:latin typeface="Times New Roman" panose="02020603050405020304" pitchFamily="18" charset="0"/>
                <a:cs typeface="Times New Roman" panose="02020603050405020304" pitchFamily="18" charset="0"/>
              </a:rPr>
              <a:t> Jezgro odgovara Suncu, a elektroni planetama. </a:t>
            </a:r>
          </a:p>
          <a:p>
            <a:pPr algn="just">
              <a:lnSpc>
                <a:spcPct val="200000"/>
              </a:lnSpc>
              <a:buFont typeface="Wingdings" panose="05000000000000000000" pitchFamily="2" charset="2"/>
              <a:buChar char="Ø"/>
            </a:pPr>
            <a:r>
              <a:rPr lang="sr-Latn-RS" sz="2000" dirty="0">
                <a:solidFill>
                  <a:srgbClr val="FFC000"/>
                </a:solidFill>
                <a:latin typeface="Times New Roman" panose="02020603050405020304" pitchFamily="18" charset="0"/>
                <a:cs typeface="Times New Roman" panose="02020603050405020304" pitchFamily="18" charset="0"/>
              </a:rPr>
              <a:t>Elektroni se kreću oko jezgra po određenim putanjama (orbitama), što odgovara kretanju planeta oko Sunca. </a:t>
            </a:r>
          </a:p>
          <a:p>
            <a:pPr algn="just">
              <a:lnSpc>
                <a:spcPct val="200000"/>
              </a:lnSpc>
              <a:buFont typeface="Wingdings" panose="05000000000000000000" pitchFamily="2" charset="2"/>
              <a:buChar char="Ø"/>
            </a:pPr>
            <a:r>
              <a:rPr lang="sr-Latn-RS" sz="2000" dirty="0">
                <a:solidFill>
                  <a:srgbClr val="FFC000"/>
                </a:solidFill>
                <a:latin typeface="Times New Roman" panose="02020603050405020304" pitchFamily="18" charset="0"/>
                <a:cs typeface="Times New Roman" panose="02020603050405020304" pitchFamily="18" charset="0"/>
              </a:rPr>
              <a:t>Kretanje elektrona je uslovljeno električnim delovanjem jezgra, a kretanje planeta gravitacionim delovanjem Sunca.</a:t>
            </a:r>
            <a:endParaRPr lang="sr-Latn-RS" sz="2800" dirty="0">
              <a:solidFill>
                <a:srgbClr val="FFC000"/>
              </a:solidFill>
              <a:latin typeface="Times New Roman" panose="02020603050405020304" pitchFamily="18" charset="0"/>
              <a:cs typeface="Times New Roman" panose="02020603050405020304" pitchFamily="18" charset="0"/>
            </a:endParaRPr>
          </a:p>
          <a:p>
            <a:pPr marL="0" indent="0" algn="ctr">
              <a:lnSpc>
                <a:spcPct val="200000"/>
              </a:lnSpc>
              <a:buNone/>
            </a:pPr>
            <a:r>
              <a:rPr lang="sr-Latn-RS" sz="2000" b="1" dirty="0">
                <a:solidFill>
                  <a:srgbClr val="FFC000"/>
                </a:solidFill>
                <a:latin typeface="Times New Roman" panose="02020603050405020304" pitchFamily="18" charset="0"/>
                <a:cs typeface="Times New Roman" panose="02020603050405020304" pitchFamily="18" charset="0"/>
              </a:rPr>
              <a:t>Raderfordov model atoma se naziva planetarni model atoma.</a:t>
            </a:r>
          </a:p>
          <a:p>
            <a:pPr marL="0" indent="0" algn="ctr">
              <a:buNone/>
            </a:pPr>
            <a:endParaRPr lang="sr-Latn-RS" sz="2000" dirty="0">
              <a:solidFill>
                <a:srgbClr val="FFC000"/>
              </a:solidFill>
              <a:latin typeface="Times New Roman" panose="02020603050405020304" pitchFamily="18" charset="0"/>
              <a:cs typeface="Times New Roman" panose="02020603050405020304" pitchFamily="18" charset="0"/>
            </a:endParaRPr>
          </a:p>
          <a:p>
            <a:pPr marL="0" indent="0" algn="just">
              <a:buNone/>
            </a:pPr>
            <a:endParaRPr lang="sr-Latn-RS" sz="2000" dirty="0">
              <a:solidFill>
                <a:srgbClr val="FFC000"/>
              </a:solidFill>
              <a:latin typeface="Times New Roman" panose="02020603050405020304" pitchFamily="18" charset="0"/>
              <a:cs typeface="Times New Roman" panose="02020603050405020304" pitchFamily="18" charset="0"/>
            </a:endParaRPr>
          </a:p>
          <a:p>
            <a:pPr marL="0" indent="0" algn="just">
              <a:buNone/>
            </a:pPr>
            <a:endParaRPr lang="sr-Latn-RS" sz="2000" dirty="0">
              <a:solidFill>
                <a:srgbClr val="FFC000"/>
              </a:solidFill>
              <a:latin typeface="Times New Roman" panose="02020603050405020304" pitchFamily="18" charset="0"/>
              <a:cs typeface="Times New Roman" panose="02020603050405020304" pitchFamily="18" charset="0"/>
            </a:endParaRPr>
          </a:p>
          <a:p>
            <a:pPr marL="0" indent="0" algn="just">
              <a:buNone/>
            </a:pPr>
            <a:endParaRPr lang="sr-Latn-RS" sz="2000" dirty="0">
              <a:solidFill>
                <a:srgbClr val="FFC000"/>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sr-Latn-RS" sz="2000" dirty="0">
              <a:solidFill>
                <a:srgbClr val="FFC000"/>
              </a:solidFill>
              <a:latin typeface="Times New Roman" panose="02020603050405020304" pitchFamily="18" charset="0"/>
              <a:cs typeface="Times New Roman" panose="02020603050405020304" pitchFamily="18" charset="0"/>
            </a:endParaRPr>
          </a:p>
          <a:p>
            <a:pPr marL="0" indent="0" algn="just">
              <a:buNone/>
            </a:pPr>
            <a:endParaRPr lang="sr-Latn-RS" sz="2000" dirty="0">
              <a:solidFill>
                <a:srgbClr val="FFC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98136129"/>
      </p:ext>
    </p:extLst>
  </p:cSld>
  <p:clrMapOvr>
    <a:overrideClrMapping bg1="dk1" tx1="lt1" bg2="dk2" tx2="lt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7" name="Rectangle 7">
            <a:extLst>
              <a:ext uri="{FF2B5EF4-FFF2-40B4-BE49-F238E27FC236}">
                <a16:creationId xmlns:a16="http://schemas.microsoft.com/office/drawing/2014/main" id="{6C9F9EF0-93D5-4D4B-BAFE-477002814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BA83CF83-FE2F-4571-ABBE-B70EF771FEAB}"/>
              </a:ext>
            </a:extLst>
          </p:cNvPr>
          <p:cNvSpPr>
            <a:spLocks noGrp="1"/>
          </p:cNvSpPr>
          <p:nvPr>
            <p:ph idx="1"/>
          </p:nvPr>
        </p:nvSpPr>
        <p:spPr>
          <a:xfrm>
            <a:off x="630963" y="308012"/>
            <a:ext cx="10930071" cy="5813388"/>
          </a:xfrm>
        </p:spPr>
        <p:txBody>
          <a:bodyPr>
            <a:normAutofit/>
          </a:bodyPr>
          <a:lstStyle/>
          <a:p>
            <a:pPr marL="0" indent="0" algn="ctr">
              <a:buNone/>
            </a:pPr>
            <a:r>
              <a:rPr lang="sr-Latn-RS" sz="2800" dirty="0">
                <a:solidFill>
                  <a:srgbClr val="FFC000"/>
                </a:solidFill>
                <a:latin typeface="Times New Roman" panose="02020603050405020304" pitchFamily="18" charset="0"/>
                <a:cs typeface="Times New Roman" panose="02020603050405020304" pitchFamily="18" charset="0"/>
              </a:rPr>
              <a:t>Prvi modeli atoma – Raderfordov model atoma</a:t>
            </a:r>
          </a:p>
          <a:p>
            <a:pPr algn="just">
              <a:buFont typeface="Wingdings" panose="05000000000000000000" pitchFamily="2" charset="2"/>
              <a:buChar char="Ø"/>
            </a:pPr>
            <a:r>
              <a:rPr lang="sr-Latn-RS" sz="2000" b="1" dirty="0">
                <a:solidFill>
                  <a:srgbClr val="FFC000"/>
                </a:solidFill>
                <a:latin typeface="Times New Roman" panose="02020603050405020304" pitchFamily="18" charset="0"/>
                <a:cs typeface="Times New Roman" panose="02020603050405020304" pitchFamily="18" charset="0"/>
              </a:rPr>
              <a:t>Nestabilnost Raderfordovog modela atoma</a:t>
            </a:r>
          </a:p>
          <a:p>
            <a:pPr algn="just">
              <a:buFont typeface="Wingdings" panose="05000000000000000000" pitchFamily="2" charset="2"/>
              <a:buChar char="Ø"/>
            </a:pPr>
            <a:r>
              <a:rPr lang="sr-Latn-RS" sz="2000" dirty="0">
                <a:solidFill>
                  <a:srgbClr val="FFC000"/>
                </a:solidFill>
                <a:latin typeface="Times New Roman" panose="02020603050405020304" pitchFamily="18" charset="0"/>
                <a:cs typeface="Times New Roman" panose="02020603050405020304" pitchFamily="18" charset="0"/>
              </a:rPr>
              <a:t>Krećući se po spirali oko jezgra elektron usporava i prema zakonima elektrodinamike neprekidno emituje elektromagnetno zračenje, i usled tog gubitka energije on bi posle određenog vremena pao u atomsko jezgro. Dakle u ovom modelu mogu da postoje samo neprekidni (kontinualni) spektri.</a:t>
            </a:r>
          </a:p>
          <a:p>
            <a:pPr algn="just">
              <a:buFont typeface="Wingdings" panose="05000000000000000000" pitchFamily="2" charset="2"/>
              <a:buChar char="Ø"/>
            </a:pPr>
            <a:r>
              <a:rPr lang="sr-Latn-RS" sz="2000" dirty="0">
                <a:solidFill>
                  <a:srgbClr val="FFC000"/>
                </a:solidFill>
                <a:latin typeface="Times New Roman" panose="02020603050405020304" pitchFamily="18" charset="0"/>
                <a:cs typeface="Times New Roman" panose="02020603050405020304" pitchFamily="18" charset="0"/>
              </a:rPr>
              <a:t>Eksperimentalno je dokazano da postoje i linijski spektri (odražavaju strukturu i osobine elektronskog omotača u atomu).</a:t>
            </a:r>
          </a:p>
          <a:p>
            <a:pPr marL="0" indent="0" algn="just">
              <a:buNone/>
            </a:pPr>
            <a:endParaRPr lang="sr-Latn-RS" sz="2000" dirty="0">
              <a:solidFill>
                <a:srgbClr val="FFC000"/>
              </a:solidFill>
              <a:latin typeface="Times New Roman" panose="02020603050405020304" pitchFamily="18" charset="0"/>
              <a:cs typeface="Times New Roman" panose="02020603050405020304" pitchFamily="18" charset="0"/>
            </a:endParaRPr>
          </a:p>
          <a:p>
            <a:pPr marL="0" indent="0" algn="just">
              <a:buNone/>
            </a:pPr>
            <a:endParaRPr lang="sr-Latn-RS" sz="2000" dirty="0">
              <a:solidFill>
                <a:srgbClr val="FFC000"/>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sr-Latn-RS" sz="2000" dirty="0">
              <a:solidFill>
                <a:srgbClr val="FFC000"/>
              </a:solidFill>
              <a:latin typeface="Times New Roman" panose="02020603050405020304" pitchFamily="18" charset="0"/>
              <a:cs typeface="Times New Roman" panose="02020603050405020304" pitchFamily="18" charset="0"/>
            </a:endParaRPr>
          </a:p>
          <a:p>
            <a:pPr marL="0" indent="0" algn="just">
              <a:buNone/>
            </a:pPr>
            <a:endParaRPr lang="sr-Latn-RS" sz="2000" dirty="0">
              <a:solidFill>
                <a:srgbClr val="FFC000"/>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5F361CAF-8026-C9DC-62B4-169231E26146}"/>
              </a:ext>
            </a:extLst>
          </p:cNvPr>
          <p:cNvPicPr>
            <a:picLocks noChangeAspect="1"/>
          </p:cNvPicPr>
          <p:nvPr/>
        </p:nvPicPr>
        <p:blipFill>
          <a:blip r:embed="rId2"/>
          <a:stretch>
            <a:fillRect/>
          </a:stretch>
        </p:blipFill>
        <p:spPr>
          <a:xfrm rot="16200000">
            <a:off x="4084020" y="2817812"/>
            <a:ext cx="3600450" cy="374332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992112231"/>
      </p:ext>
    </p:extLst>
  </p:cSld>
  <p:clrMapOvr>
    <a:overrideClrMapping bg1="dk1" tx1="lt1" bg2="dk2" tx2="lt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7" name="Rectangle 7">
            <a:extLst>
              <a:ext uri="{FF2B5EF4-FFF2-40B4-BE49-F238E27FC236}">
                <a16:creationId xmlns:a16="http://schemas.microsoft.com/office/drawing/2014/main" id="{6C9F9EF0-93D5-4D4B-BAFE-477002814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BA83CF83-FE2F-4571-ABBE-B70EF771FEAB}"/>
              </a:ext>
            </a:extLst>
          </p:cNvPr>
          <p:cNvSpPr>
            <a:spLocks noGrp="1"/>
          </p:cNvSpPr>
          <p:nvPr>
            <p:ph idx="1"/>
          </p:nvPr>
        </p:nvSpPr>
        <p:spPr>
          <a:xfrm>
            <a:off x="630963" y="308012"/>
            <a:ext cx="10930071" cy="5813388"/>
          </a:xfrm>
        </p:spPr>
        <p:txBody>
          <a:bodyPr>
            <a:normAutofit/>
          </a:bodyPr>
          <a:lstStyle/>
          <a:p>
            <a:pPr marL="0" indent="0" algn="ctr">
              <a:buNone/>
            </a:pPr>
            <a:r>
              <a:rPr lang="sr-Latn-RS" sz="2800" dirty="0">
                <a:solidFill>
                  <a:srgbClr val="FFC000"/>
                </a:solidFill>
                <a:latin typeface="Times New Roman" panose="02020603050405020304" pitchFamily="18" charset="0"/>
                <a:cs typeface="Times New Roman" panose="02020603050405020304" pitchFamily="18" charset="0"/>
              </a:rPr>
              <a:t>Borov model atoma</a:t>
            </a:r>
          </a:p>
          <a:p>
            <a:pPr algn="just">
              <a:buFont typeface="Wingdings" panose="05000000000000000000" pitchFamily="2" charset="2"/>
              <a:buChar char="Ø"/>
            </a:pPr>
            <a:r>
              <a:rPr lang="sr-Latn-RS" sz="2000" b="1" dirty="0">
                <a:solidFill>
                  <a:srgbClr val="FFC000"/>
                </a:solidFill>
                <a:latin typeface="Times New Roman" panose="02020603050405020304" pitchFamily="18" charset="0"/>
                <a:cs typeface="Times New Roman" panose="02020603050405020304" pitchFamily="18" charset="0"/>
              </a:rPr>
              <a:t>Prvi Borov postulat (postulat stacionarnih stanja):</a:t>
            </a:r>
          </a:p>
          <a:p>
            <a:pPr marL="0" indent="0" algn="just">
              <a:buNone/>
            </a:pPr>
            <a:r>
              <a:rPr lang="sr-Latn-RS" sz="2000" b="1" dirty="0">
                <a:solidFill>
                  <a:srgbClr val="FFC000"/>
                </a:solidFill>
                <a:latin typeface="Times New Roman" panose="02020603050405020304" pitchFamily="18" charset="0"/>
                <a:cs typeface="Times New Roman" panose="02020603050405020304" pitchFamily="18" charset="0"/>
              </a:rPr>
              <a:t>Elektroni u atomima se nalaze u posebnim stacionarnim stanjima, kojima odgovaraju strogo određene energije, energijski nivoi, koji se ne menjaju bez spoljašnjeg uticaja. Za vreme dok se elektroni nalaze u tim stanjima atom niti emituje niti apsorbuje elektromagnetno zračenje.</a:t>
            </a:r>
            <a:endParaRPr lang="sr-Latn-RS" sz="2000" dirty="0">
              <a:solidFill>
                <a:srgbClr val="FFC000"/>
              </a:solidFill>
              <a:latin typeface="Times New Roman" panose="02020603050405020304" pitchFamily="18" charset="0"/>
              <a:cs typeface="Times New Roman" panose="02020603050405020304" pitchFamily="18" charset="0"/>
            </a:endParaRPr>
          </a:p>
          <a:p>
            <a:pPr marL="0" indent="0" algn="just">
              <a:buNone/>
            </a:pPr>
            <a:endParaRPr lang="sr-Latn-RS" sz="2000" dirty="0">
              <a:solidFill>
                <a:srgbClr val="FFC000"/>
              </a:solidFill>
              <a:latin typeface="Times New Roman" panose="02020603050405020304" pitchFamily="18" charset="0"/>
              <a:cs typeface="Times New Roman" panose="02020603050405020304" pitchFamily="18" charset="0"/>
            </a:endParaRPr>
          </a:p>
          <a:p>
            <a:pPr marL="0" indent="0" algn="just">
              <a:buNone/>
            </a:pPr>
            <a:endParaRPr lang="sr-Latn-RS" sz="2000" dirty="0">
              <a:solidFill>
                <a:srgbClr val="FFC000"/>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sr-Latn-RS" sz="2000" dirty="0">
              <a:solidFill>
                <a:srgbClr val="FFC000"/>
              </a:solidFill>
              <a:latin typeface="Times New Roman" panose="02020603050405020304" pitchFamily="18" charset="0"/>
              <a:cs typeface="Times New Roman" panose="02020603050405020304" pitchFamily="18" charset="0"/>
            </a:endParaRPr>
          </a:p>
          <a:p>
            <a:pPr marL="0" indent="0" algn="just">
              <a:buNone/>
            </a:pPr>
            <a:endParaRPr lang="sr-Latn-RS" sz="2000" dirty="0">
              <a:solidFill>
                <a:srgbClr val="FFC000"/>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4D346C5E-0203-D603-37B3-89B21BE57EF8}"/>
              </a:ext>
            </a:extLst>
          </p:cNvPr>
          <p:cNvPicPr>
            <a:picLocks noChangeAspect="1"/>
          </p:cNvPicPr>
          <p:nvPr/>
        </p:nvPicPr>
        <p:blipFill>
          <a:blip r:embed="rId2"/>
          <a:stretch>
            <a:fillRect/>
          </a:stretch>
        </p:blipFill>
        <p:spPr>
          <a:xfrm>
            <a:off x="4258730" y="2508885"/>
            <a:ext cx="3674535" cy="3200400"/>
          </a:xfrm>
          <a:prstGeom prst="rect">
            <a:avLst/>
          </a:prstGeom>
        </p:spPr>
      </p:pic>
    </p:spTree>
    <p:extLst>
      <p:ext uri="{BB962C8B-B14F-4D97-AF65-F5344CB8AC3E}">
        <p14:creationId xmlns:p14="http://schemas.microsoft.com/office/powerpoint/2010/main" val="3641042719"/>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7" name="Rectangle 7">
            <a:extLst>
              <a:ext uri="{FF2B5EF4-FFF2-40B4-BE49-F238E27FC236}">
                <a16:creationId xmlns:a16="http://schemas.microsoft.com/office/drawing/2014/main" id="{6C9F9EF0-93D5-4D4B-BAFE-477002814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BA83CF83-FE2F-4571-ABBE-B70EF771FEAB}"/>
              </a:ext>
            </a:extLst>
          </p:cNvPr>
          <p:cNvSpPr>
            <a:spLocks noGrp="1"/>
          </p:cNvSpPr>
          <p:nvPr>
            <p:ph idx="1"/>
          </p:nvPr>
        </p:nvSpPr>
        <p:spPr>
          <a:xfrm>
            <a:off x="630963" y="308013"/>
            <a:ext cx="10930071" cy="3890942"/>
          </a:xfrm>
        </p:spPr>
        <p:txBody>
          <a:bodyPr>
            <a:normAutofit fontScale="92500" lnSpcReduction="20000"/>
          </a:bodyPr>
          <a:lstStyle/>
          <a:p>
            <a:pPr marL="0" indent="0" algn="ctr">
              <a:buNone/>
            </a:pPr>
            <a:r>
              <a:rPr lang="sr-Latn-RS" sz="2800" dirty="0">
                <a:solidFill>
                  <a:srgbClr val="FFC000"/>
                </a:solidFill>
                <a:latin typeface="Times New Roman" panose="02020603050405020304" pitchFamily="18" charset="0"/>
                <a:cs typeface="Times New Roman" panose="02020603050405020304" pitchFamily="18" charset="0"/>
              </a:rPr>
              <a:t>Toplotno zračenje</a:t>
            </a:r>
          </a:p>
          <a:p>
            <a:pPr algn="just">
              <a:buFont typeface="Wingdings" panose="05000000000000000000" pitchFamily="2" charset="2"/>
              <a:buChar char="Ø"/>
            </a:pPr>
            <a:r>
              <a:rPr lang="sr-Latn-RS" sz="2000" dirty="0">
                <a:solidFill>
                  <a:srgbClr val="FFC000"/>
                </a:solidFill>
                <a:latin typeface="Times New Roman" panose="02020603050405020304" pitchFamily="18" charset="0"/>
                <a:cs typeface="Times New Roman" panose="02020603050405020304" pitchFamily="18" charset="0"/>
              </a:rPr>
              <a:t>U klasičnoj fizici za opisivanje toplotnog zračenja koriste se dve osnovne veličine:</a:t>
            </a:r>
          </a:p>
          <a:p>
            <a:pPr algn="just">
              <a:buFont typeface="Wingdings" panose="05000000000000000000" pitchFamily="2" charset="2"/>
              <a:buChar char="Ø"/>
            </a:pPr>
            <a:r>
              <a:rPr lang="sr-Latn-RS" sz="2000" dirty="0">
                <a:solidFill>
                  <a:srgbClr val="FFC000"/>
                </a:solidFill>
                <a:latin typeface="Times New Roman" panose="02020603050405020304" pitchFamily="18" charset="0"/>
                <a:cs typeface="Times New Roman" panose="02020603050405020304" pitchFamily="18" charset="0"/>
              </a:rPr>
              <a:t>Emisiona moć tela – na datoj temperaturi predstavlja energiju koja se emituje sa jedinice površine tela u jedinici vremena u datom intervalu frekvencija (talasnih dužina).</a:t>
            </a:r>
          </a:p>
          <a:p>
            <a:pPr algn="just">
              <a:buFont typeface="Wingdings" panose="05000000000000000000" pitchFamily="2" charset="2"/>
              <a:buChar char="Ø"/>
            </a:pPr>
            <a:r>
              <a:rPr lang="sr-Latn-RS" sz="2000" dirty="0">
                <a:solidFill>
                  <a:srgbClr val="FFC000"/>
                </a:solidFill>
                <a:latin typeface="Times New Roman" panose="02020603050405020304" pitchFamily="18" charset="0"/>
                <a:cs typeface="Times New Roman" panose="02020603050405020304" pitchFamily="18" charset="0"/>
              </a:rPr>
              <a:t>Apsorpciona moć tela – na datoj temperaturi predstavlja deo energije zračenja koji apsorbuje jedinica površine tela u jedinici vremena u datom intervalu frekvencija (talasnih dužina).</a:t>
            </a:r>
          </a:p>
          <a:p>
            <a:pPr algn="just">
              <a:buFont typeface="Wingdings" panose="05000000000000000000" pitchFamily="2" charset="2"/>
              <a:buChar char="Ø"/>
            </a:pPr>
            <a:r>
              <a:rPr lang="sr-Latn-RS" sz="2000" dirty="0">
                <a:solidFill>
                  <a:srgbClr val="FFC000"/>
                </a:solidFill>
                <a:latin typeface="Times New Roman" panose="02020603050405020304" pitchFamily="18" charset="0"/>
                <a:cs typeface="Times New Roman" panose="02020603050405020304" pitchFamily="18" charset="0"/>
              </a:rPr>
              <a:t>Kao model za opisivanje toplotnog zračenja koristi se apsolutno crno telo. Apsolutno crno telo je telo koje pri svakoj temperaturi apsorbuje celokupnu energiju upadnog elektromagnetnog zračenja (bez obzira na frekvenciju). </a:t>
            </a:r>
          </a:p>
          <a:p>
            <a:pPr algn="just">
              <a:buFont typeface="Wingdings" panose="05000000000000000000" pitchFamily="2" charset="2"/>
              <a:buChar char="Ø"/>
            </a:pPr>
            <a:r>
              <a:rPr lang="sr-Latn-RS" sz="2000" dirty="0">
                <a:solidFill>
                  <a:srgbClr val="FFC000"/>
                </a:solidFill>
                <a:latin typeface="Times New Roman" panose="02020603050405020304" pitchFamily="18" charset="0"/>
                <a:cs typeface="Times New Roman" panose="02020603050405020304" pitchFamily="18" charset="0"/>
              </a:rPr>
              <a:t>Apsolutno crno telo se konstruiše tako što se uzme šuplja lopta od izolacionog materijala sa malim otvorom na površini, pri čemu je unutrašnja površina lopte hrapava i pokrivena dobrom apsorbujućom supstancom. Otvor na lopti se ponaša kao ACT.</a:t>
            </a:r>
          </a:p>
        </p:txBody>
      </p:sp>
      <p:pic>
        <p:nvPicPr>
          <p:cNvPr id="1028" name="Picture 4" descr="Апсолутно црно тело - проблем Невтонове физике">
            <a:extLst>
              <a:ext uri="{FF2B5EF4-FFF2-40B4-BE49-F238E27FC236}">
                <a16:creationId xmlns:a16="http://schemas.microsoft.com/office/drawing/2014/main" id="{855FA15F-F580-6FF0-3E65-32400B9CEC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126" y="3935563"/>
            <a:ext cx="3505744" cy="283464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2344629"/>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7" name="Rectangle 7">
            <a:extLst>
              <a:ext uri="{FF2B5EF4-FFF2-40B4-BE49-F238E27FC236}">
                <a16:creationId xmlns:a16="http://schemas.microsoft.com/office/drawing/2014/main" id="{6C9F9EF0-93D5-4D4B-BAFE-477002814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BA83CF83-FE2F-4571-ABBE-B70EF771FEAB}"/>
              </a:ext>
            </a:extLst>
          </p:cNvPr>
          <p:cNvSpPr>
            <a:spLocks noGrp="1"/>
          </p:cNvSpPr>
          <p:nvPr>
            <p:ph idx="1"/>
          </p:nvPr>
        </p:nvSpPr>
        <p:spPr>
          <a:xfrm>
            <a:off x="630963" y="308012"/>
            <a:ext cx="10930071" cy="5813388"/>
          </a:xfrm>
        </p:spPr>
        <p:txBody>
          <a:bodyPr>
            <a:normAutofit/>
          </a:bodyPr>
          <a:lstStyle/>
          <a:p>
            <a:pPr marL="0" indent="0" algn="ctr">
              <a:buNone/>
            </a:pPr>
            <a:r>
              <a:rPr lang="sr-Latn-RS" sz="2800" dirty="0">
                <a:solidFill>
                  <a:srgbClr val="FFC000"/>
                </a:solidFill>
                <a:latin typeface="Times New Roman" panose="02020603050405020304" pitchFamily="18" charset="0"/>
                <a:cs typeface="Times New Roman" panose="02020603050405020304" pitchFamily="18" charset="0"/>
              </a:rPr>
              <a:t>Borov model atoma</a:t>
            </a:r>
          </a:p>
          <a:p>
            <a:pPr algn="just">
              <a:buFont typeface="Wingdings" panose="05000000000000000000" pitchFamily="2" charset="2"/>
              <a:buChar char="Ø"/>
            </a:pPr>
            <a:r>
              <a:rPr lang="sr-Latn-RS" sz="2000" b="1" dirty="0">
                <a:solidFill>
                  <a:srgbClr val="FFC000"/>
                </a:solidFill>
                <a:latin typeface="Times New Roman" panose="02020603050405020304" pitchFamily="18" charset="0"/>
                <a:cs typeface="Times New Roman" panose="02020603050405020304" pitchFamily="18" charset="0"/>
              </a:rPr>
              <a:t>Drugi Borov postulat (pravilo kvantovanja Borove orbite):</a:t>
            </a:r>
          </a:p>
          <a:p>
            <a:pPr marL="0" indent="0" algn="just">
              <a:buNone/>
            </a:pPr>
            <a:r>
              <a:rPr lang="sr-Latn-RS" sz="2000" b="1" dirty="0">
                <a:solidFill>
                  <a:srgbClr val="FFC000"/>
                </a:solidFill>
                <a:latin typeface="Times New Roman" panose="02020603050405020304" pitchFamily="18" charset="0"/>
                <a:cs typeface="Times New Roman" panose="02020603050405020304" pitchFamily="18" charset="0"/>
              </a:rPr>
              <a:t>U stacionarnom stanju atoma elektron, pri kretanju po kružnoj putanji, može imati samo određene, diskretne (kvantovane) vrednosti momenta impulsa.</a:t>
            </a:r>
          </a:p>
          <a:p>
            <a:pPr algn="just">
              <a:buFont typeface="Wingdings" panose="05000000000000000000" pitchFamily="2" charset="2"/>
              <a:buChar char="Ø"/>
            </a:pPr>
            <a:endParaRPr lang="sr-Latn-RS" sz="2000" dirty="0">
              <a:solidFill>
                <a:srgbClr val="FFC000"/>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sr-Latn-RS" sz="2000" dirty="0">
              <a:solidFill>
                <a:srgbClr val="FFC000"/>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sr-Latn-RS" sz="2000" dirty="0">
              <a:solidFill>
                <a:srgbClr val="FFC000"/>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sr-Latn-RS" sz="2000" dirty="0">
              <a:solidFill>
                <a:srgbClr val="FFC000"/>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sr-Latn-RS" sz="2000" dirty="0">
              <a:solidFill>
                <a:srgbClr val="FFC000"/>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sr-Latn-RS" sz="2000" dirty="0">
              <a:solidFill>
                <a:srgbClr val="FFC000"/>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sr-Latn-RS" sz="2000" dirty="0">
              <a:solidFill>
                <a:srgbClr val="FFC000"/>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sr-Latn-RS" sz="2000" dirty="0">
                <a:solidFill>
                  <a:srgbClr val="FFC000"/>
                </a:solidFill>
                <a:latin typeface="Times New Roman" panose="02020603050405020304" pitchFamily="18" charset="0"/>
                <a:cs typeface="Times New Roman" panose="02020603050405020304" pitchFamily="18" charset="0"/>
              </a:rPr>
              <a:t>Broj n se naziva </a:t>
            </a:r>
            <a:r>
              <a:rPr lang="sr-Latn-RS" sz="2000" b="1" dirty="0">
                <a:solidFill>
                  <a:srgbClr val="FFC000"/>
                </a:solidFill>
                <a:latin typeface="Times New Roman" panose="02020603050405020304" pitchFamily="18" charset="0"/>
                <a:cs typeface="Times New Roman" panose="02020603050405020304" pitchFamily="18" charset="0"/>
              </a:rPr>
              <a:t>glavni kvantni broj</a:t>
            </a:r>
            <a:r>
              <a:rPr lang="sr-Latn-RS" sz="2000" dirty="0">
                <a:solidFill>
                  <a:srgbClr val="FFC000"/>
                </a:solidFill>
                <a:latin typeface="Times New Roman" panose="02020603050405020304" pitchFamily="18" charset="0"/>
                <a:cs typeface="Times New Roman" panose="02020603050405020304" pitchFamily="18" charset="0"/>
              </a:rPr>
              <a:t>.</a:t>
            </a:r>
          </a:p>
          <a:p>
            <a:pPr marL="0" indent="0" algn="just">
              <a:buNone/>
            </a:pPr>
            <a:endParaRPr lang="sr-Latn-RS" sz="2000" dirty="0">
              <a:solidFill>
                <a:srgbClr val="FFC000"/>
              </a:solidFill>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A6E9E107-099E-0FAB-E89D-25F4CEC6F7B0}"/>
              </a:ext>
            </a:extLst>
          </p:cNvPr>
          <p:cNvPicPr>
            <a:picLocks noChangeAspect="1"/>
          </p:cNvPicPr>
          <p:nvPr/>
        </p:nvPicPr>
        <p:blipFill>
          <a:blip r:embed="rId2"/>
          <a:stretch>
            <a:fillRect/>
          </a:stretch>
        </p:blipFill>
        <p:spPr>
          <a:xfrm>
            <a:off x="5267323" y="2040305"/>
            <a:ext cx="1657350" cy="409575"/>
          </a:xfrm>
          <a:prstGeom prst="rect">
            <a:avLst/>
          </a:prstGeom>
        </p:spPr>
      </p:pic>
      <p:pic>
        <p:nvPicPr>
          <p:cNvPr id="4" name="Picture 3">
            <a:extLst>
              <a:ext uri="{FF2B5EF4-FFF2-40B4-BE49-F238E27FC236}">
                <a16:creationId xmlns:a16="http://schemas.microsoft.com/office/drawing/2014/main" id="{9576654F-833C-52C1-9AB4-C34D819247F6}"/>
              </a:ext>
            </a:extLst>
          </p:cNvPr>
          <p:cNvPicPr>
            <a:picLocks noChangeAspect="1"/>
          </p:cNvPicPr>
          <p:nvPr/>
        </p:nvPicPr>
        <p:blipFill>
          <a:blip r:embed="rId3"/>
          <a:stretch>
            <a:fillRect/>
          </a:stretch>
        </p:blipFill>
        <p:spPr>
          <a:xfrm>
            <a:off x="7282664" y="2040305"/>
            <a:ext cx="3267075" cy="2686050"/>
          </a:xfrm>
          <a:prstGeom prst="rect">
            <a:avLst/>
          </a:prstGeom>
          <a:ln>
            <a:noFill/>
          </a:ln>
          <a:effectLst>
            <a:softEdge rad="112500"/>
          </a:effectLst>
        </p:spPr>
      </p:pic>
    </p:spTree>
    <p:extLst>
      <p:ext uri="{BB962C8B-B14F-4D97-AF65-F5344CB8AC3E}">
        <p14:creationId xmlns:p14="http://schemas.microsoft.com/office/powerpoint/2010/main" val="1874448934"/>
      </p:ext>
    </p:extLst>
  </p:cSld>
  <p:clrMapOvr>
    <a:overrideClrMapping bg1="dk1" tx1="lt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7" name="Rectangle 7">
            <a:extLst>
              <a:ext uri="{FF2B5EF4-FFF2-40B4-BE49-F238E27FC236}">
                <a16:creationId xmlns:a16="http://schemas.microsoft.com/office/drawing/2014/main" id="{6C9F9EF0-93D5-4D4B-BAFE-477002814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BA83CF83-FE2F-4571-ABBE-B70EF771FEAB}"/>
              </a:ext>
            </a:extLst>
          </p:cNvPr>
          <p:cNvSpPr>
            <a:spLocks noGrp="1"/>
          </p:cNvSpPr>
          <p:nvPr>
            <p:ph idx="1"/>
          </p:nvPr>
        </p:nvSpPr>
        <p:spPr>
          <a:xfrm>
            <a:off x="630963" y="308012"/>
            <a:ext cx="10930071" cy="5813388"/>
          </a:xfrm>
        </p:spPr>
        <p:txBody>
          <a:bodyPr>
            <a:normAutofit/>
          </a:bodyPr>
          <a:lstStyle/>
          <a:p>
            <a:pPr marL="0" indent="0" algn="ctr">
              <a:buNone/>
            </a:pPr>
            <a:r>
              <a:rPr lang="sr-Latn-RS" sz="2800" dirty="0">
                <a:solidFill>
                  <a:srgbClr val="FFC000"/>
                </a:solidFill>
                <a:latin typeface="Times New Roman" panose="02020603050405020304" pitchFamily="18" charset="0"/>
                <a:cs typeface="Times New Roman" panose="02020603050405020304" pitchFamily="18" charset="0"/>
              </a:rPr>
              <a:t>Borov model atoma</a:t>
            </a:r>
          </a:p>
          <a:p>
            <a:pPr algn="just">
              <a:buFont typeface="Wingdings" panose="05000000000000000000" pitchFamily="2" charset="2"/>
              <a:buChar char="Ø"/>
            </a:pPr>
            <a:r>
              <a:rPr lang="sr-Latn-RS" sz="2000" b="1" dirty="0">
                <a:solidFill>
                  <a:srgbClr val="FFC000"/>
                </a:solidFill>
                <a:latin typeface="Times New Roman" panose="02020603050405020304" pitchFamily="18" charset="0"/>
                <a:cs typeface="Times New Roman" panose="02020603050405020304" pitchFamily="18" charset="0"/>
              </a:rPr>
              <a:t>Treći Borov postulat:</a:t>
            </a:r>
          </a:p>
          <a:p>
            <a:pPr marL="0" indent="0" algn="just">
              <a:buNone/>
            </a:pPr>
            <a:r>
              <a:rPr lang="sr-Latn-RS" sz="2000" b="1" dirty="0">
                <a:solidFill>
                  <a:srgbClr val="FFC000"/>
                </a:solidFill>
                <a:latin typeface="Times New Roman" panose="02020603050405020304" pitchFamily="18" charset="0"/>
                <a:cs typeface="Times New Roman" panose="02020603050405020304" pitchFamily="18" charset="0"/>
              </a:rPr>
              <a:t>Kada elektron u atomu prelazi iz jednog stacionarnog stanja (energijskog nivoa) u drugo, on emituje ili apsorbuje kvant energije (foton) čija je energija jednaka razlici energija ta dva stanja (energijska nivoa).</a:t>
            </a:r>
          </a:p>
          <a:p>
            <a:pPr algn="just">
              <a:buFont typeface="Wingdings" panose="05000000000000000000" pitchFamily="2" charset="2"/>
              <a:buChar char="Ø"/>
            </a:pPr>
            <a:r>
              <a:rPr lang="sr-Latn-RS" sz="2000" dirty="0">
                <a:solidFill>
                  <a:srgbClr val="FFC000"/>
                </a:solidFill>
                <a:latin typeface="Times New Roman" panose="02020603050405020304" pitchFamily="18" charset="0"/>
                <a:cs typeface="Times New Roman" panose="02020603050405020304" pitchFamily="18" charset="0"/>
              </a:rPr>
              <a:t>Emisija elektromagnetnog zračenja vrši se samo pri prelasku atoma iz stacionarnog stanja sa višom energijom u stacionarno stanje sa manjom energijom, tj. pri prelasku elektrona sa udaljenije orbite na orbitu koja je bliže jezgru.</a:t>
            </a:r>
          </a:p>
          <a:p>
            <a:pPr algn="just">
              <a:buFont typeface="Wingdings" panose="05000000000000000000" pitchFamily="2" charset="2"/>
              <a:buChar char="Ø"/>
            </a:pPr>
            <a:r>
              <a:rPr lang="sr-Latn-RS" sz="2000" dirty="0">
                <a:solidFill>
                  <a:srgbClr val="FFC000"/>
                </a:solidFill>
                <a:latin typeface="Times New Roman" panose="02020603050405020304" pitchFamily="18" charset="0"/>
                <a:cs typeface="Times New Roman" panose="02020603050405020304" pitchFamily="18" charset="0"/>
              </a:rPr>
              <a:t>Apsorpcija elektromagnetnog zračenja vrši se samo pri prelasku atoma iz stacionarnog stanja sa nižom energom u stacionarno stanje sa višom energijom, tj. pri prelasku elektrona sa bliže na udaljeniju orbitu od jezgra.</a:t>
            </a:r>
          </a:p>
          <a:p>
            <a:pPr marL="0" indent="0" algn="just">
              <a:buNone/>
            </a:pPr>
            <a:endParaRPr lang="sr-Latn-RS" sz="2000" dirty="0">
              <a:solidFill>
                <a:srgbClr val="FFC000"/>
              </a:solidFill>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2C03E3C9-FA5B-F530-8876-1E1BB1F6E75E}"/>
              </a:ext>
            </a:extLst>
          </p:cNvPr>
          <p:cNvPicPr>
            <a:picLocks noChangeAspect="1"/>
          </p:cNvPicPr>
          <p:nvPr/>
        </p:nvPicPr>
        <p:blipFill>
          <a:blip r:embed="rId2"/>
          <a:stretch>
            <a:fillRect/>
          </a:stretch>
        </p:blipFill>
        <p:spPr>
          <a:xfrm>
            <a:off x="9252370" y="3991941"/>
            <a:ext cx="2939626" cy="2560320"/>
          </a:xfrm>
          <a:prstGeom prst="rect">
            <a:avLst/>
          </a:prstGeom>
        </p:spPr>
      </p:pic>
      <p:pic>
        <p:nvPicPr>
          <p:cNvPr id="3" name="Picture 2">
            <a:extLst>
              <a:ext uri="{FF2B5EF4-FFF2-40B4-BE49-F238E27FC236}">
                <a16:creationId xmlns:a16="http://schemas.microsoft.com/office/drawing/2014/main" id="{A91EF023-D100-9F68-7E56-4F51043BD6D0}"/>
              </a:ext>
            </a:extLst>
          </p:cNvPr>
          <p:cNvPicPr>
            <a:picLocks noChangeAspect="1"/>
          </p:cNvPicPr>
          <p:nvPr/>
        </p:nvPicPr>
        <p:blipFill>
          <a:blip r:embed="rId3"/>
          <a:stretch>
            <a:fillRect/>
          </a:stretch>
        </p:blipFill>
        <p:spPr>
          <a:xfrm>
            <a:off x="3162298" y="5628197"/>
            <a:ext cx="5867400" cy="790575"/>
          </a:xfrm>
          <a:prstGeom prst="rect">
            <a:avLst/>
          </a:prstGeom>
          <a:ln>
            <a:noFill/>
          </a:ln>
          <a:effectLst>
            <a:softEdge rad="112500"/>
          </a:effectLst>
        </p:spPr>
      </p:pic>
    </p:spTree>
    <p:extLst>
      <p:ext uri="{BB962C8B-B14F-4D97-AF65-F5344CB8AC3E}">
        <p14:creationId xmlns:p14="http://schemas.microsoft.com/office/powerpoint/2010/main" val="1892049400"/>
      </p:ext>
    </p:extLst>
  </p:cSld>
  <p:clrMapOvr>
    <a:overrideClrMapping bg1="dk1" tx1="lt1" bg2="dk2" tx2="lt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7" name="Rectangle 7">
            <a:extLst>
              <a:ext uri="{FF2B5EF4-FFF2-40B4-BE49-F238E27FC236}">
                <a16:creationId xmlns:a16="http://schemas.microsoft.com/office/drawing/2014/main" id="{6C9F9EF0-93D5-4D4B-BAFE-477002814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BA83CF83-FE2F-4571-ABBE-B70EF771FEAB}"/>
              </a:ext>
            </a:extLst>
          </p:cNvPr>
          <p:cNvSpPr>
            <a:spLocks noGrp="1"/>
          </p:cNvSpPr>
          <p:nvPr>
            <p:ph idx="1"/>
          </p:nvPr>
        </p:nvSpPr>
        <p:spPr>
          <a:xfrm>
            <a:off x="630963" y="308012"/>
            <a:ext cx="10930071" cy="5813388"/>
          </a:xfrm>
        </p:spPr>
        <p:txBody>
          <a:bodyPr>
            <a:normAutofit/>
          </a:bodyPr>
          <a:lstStyle/>
          <a:p>
            <a:pPr marL="0" indent="0" algn="ctr">
              <a:buNone/>
            </a:pPr>
            <a:r>
              <a:rPr lang="sr-Latn-RS" sz="2800" dirty="0">
                <a:solidFill>
                  <a:srgbClr val="FFC000"/>
                </a:solidFill>
                <a:latin typeface="Times New Roman" panose="02020603050405020304" pitchFamily="18" charset="0"/>
                <a:cs typeface="Times New Roman" panose="02020603050405020304" pitchFamily="18" charset="0"/>
              </a:rPr>
              <a:t>Borov model atoma</a:t>
            </a:r>
          </a:p>
          <a:p>
            <a:pPr algn="just">
              <a:lnSpc>
                <a:spcPct val="200000"/>
              </a:lnSpc>
              <a:buFont typeface="Wingdings" panose="05000000000000000000" pitchFamily="2" charset="2"/>
              <a:buChar char="Ø"/>
            </a:pPr>
            <a:r>
              <a:rPr lang="sr-Latn-RS" sz="2000" dirty="0">
                <a:solidFill>
                  <a:srgbClr val="FFC000"/>
                </a:solidFill>
                <a:latin typeface="Times New Roman" panose="02020603050405020304" pitchFamily="18" charset="0"/>
                <a:cs typeface="Times New Roman" panose="02020603050405020304" pitchFamily="18" charset="0"/>
              </a:rPr>
              <a:t>Prvi Borov postulat – objašnjava stabilnost atoma.</a:t>
            </a:r>
          </a:p>
          <a:p>
            <a:pPr algn="just">
              <a:lnSpc>
                <a:spcPct val="200000"/>
              </a:lnSpc>
              <a:buFont typeface="Wingdings" panose="05000000000000000000" pitchFamily="2" charset="2"/>
              <a:buChar char="Ø"/>
            </a:pPr>
            <a:r>
              <a:rPr lang="sr-Latn-RS" sz="2000" dirty="0">
                <a:solidFill>
                  <a:srgbClr val="FFC000"/>
                </a:solidFill>
                <a:latin typeface="Times New Roman" panose="02020603050405020304" pitchFamily="18" charset="0"/>
                <a:cs typeface="Times New Roman" panose="02020603050405020304" pitchFamily="18" charset="0"/>
              </a:rPr>
              <a:t>Drugi Borov postulat – objašnjava da vrednosti veličina koje opisuju kretanje elektrona po orbitama oko jezgra nisu proizvoljne, već mogu imati samo određene vrednosti (kvantovane su), i zavise od prirodnog broja n.</a:t>
            </a:r>
          </a:p>
          <a:p>
            <a:pPr algn="just">
              <a:lnSpc>
                <a:spcPct val="200000"/>
              </a:lnSpc>
              <a:buFont typeface="Wingdings" panose="05000000000000000000" pitchFamily="2" charset="2"/>
              <a:buChar char="Ø"/>
            </a:pPr>
            <a:r>
              <a:rPr lang="sr-Latn-RS" sz="2000" dirty="0">
                <a:solidFill>
                  <a:srgbClr val="FFC000"/>
                </a:solidFill>
                <a:latin typeface="Times New Roman" panose="02020603050405020304" pitchFamily="18" charset="0"/>
                <a:cs typeface="Times New Roman" panose="02020603050405020304" pitchFamily="18" charset="0"/>
              </a:rPr>
              <a:t>Treći Borov postulat – objašnjava linijske spektre vodonikovog atoma.</a:t>
            </a:r>
          </a:p>
          <a:p>
            <a:pPr marL="0" indent="0" algn="just">
              <a:buNone/>
            </a:pPr>
            <a:endParaRPr lang="sr-Latn-RS" sz="2000" b="1" dirty="0">
              <a:solidFill>
                <a:srgbClr val="FFC000"/>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sr-Latn-RS" sz="2000" dirty="0">
              <a:solidFill>
                <a:srgbClr val="FFC000"/>
              </a:solidFill>
              <a:latin typeface="Times New Roman" panose="02020603050405020304" pitchFamily="18" charset="0"/>
              <a:cs typeface="Times New Roman" panose="02020603050405020304" pitchFamily="18" charset="0"/>
            </a:endParaRPr>
          </a:p>
          <a:p>
            <a:pPr marL="0" indent="0" algn="just">
              <a:buNone/>
            </a:pPr>
            <a:endParaRPr lang="sr-Latn-RS" sz="2000" dirty="0">
              <a:solidFill>
                <a:srgbClr val="FFC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08940231"/>
      </p:ext>
    </p:extLst>
  </p:cSld>
  <p:clrMapOvr>
    <a:overrideClrMapping bg1="dk1" tx1="lt1" bg2="dk2" tx2="lt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7" name="Rectangle 7">
            <a:extLst>
              <a:ext uri="{FF2B5EF4-FFF2-40B4-BE49-F238E27FC236}">
                <a16:creationId xmlns:a16="http://schemas.microsoft.com/office/drawing/2014/main" id="{6C9F9EF0-93D5-4D4B-BAFE-477002814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BA83CF83-FE2F-4571-ABBE-B70EF771FEAB}"/>
              </a:ext>
            </a:extLst>
          </p:cNvPr>
          <p:cNvSpPr>
            <a:spLocks noGrp="1"/>
          </p:cNvSpPr>
          <p:nvPr>
            <p:ph idx="1"/>
          </p:nvPr>
        </p:nvSpPr>
        <p:spPr>
          <a:xfrm>
            <a:off x="630963" y="308012"/>
            <a:ext cx="10930071" cy="5813388"/>
          </a:xfrm>
        </p:spPr>
        <p:txBody>
          <a:bodyPr>
            <a:normAutofit/>
          </a:bodyPr>
          <a:lstStyle/>
          <a:p>
            <a:pPr marL="0" indent="0" algn="ctr">
              <a:buNone/>
            </a:pPr>
            <a:r>
              <a:rPr lang="sr-Latn-RS" sz="2800" dirty="0">
                <a:solidFill>
                  <a:srgbClr val="FFC000"/>
                </a:solidFill>
                <a:latin typeface="Times New Roman" panose="02020603050405020304" pitchFamily="18" charset="0"/>
                <a:cs typeface="Times New Roman" panose="02020603050405020304" pitchFamily="18" charset="0"/>
              </a:rPr>
              <a:t>Borov model vodonikovog atoma</a:t>
            </a:r>
          </a:p>
          <a:p>
            <a:pPr algn="just">
              <a:buFont typeface="Wingdings" panose="05000000000000000000" pitchFamily="2" charset="2"/>
              <a:buChar char="Ø"/>
            </a:pPr>
            <a:r>
              <a:rPr lang="sr-Latn-RS" sz="2000" dirty="0">
                <a:solidFill>
                  <a:srgbClr val="FFC000"/>
                </a:solidFill>
                <a:latin typeface="Times New Roman" panose="02020603050405020304" pitchFamily="18" charset="0"/>
                <a:cs typeface="Times New Roman" panose="02020603050405020304" pitchFamily="18" charset="0"/>
              </a:rPr>
              <a:t>Atom vodonika sastoji se od jezgra (proton) i jednog elektrona.</a:t>
            </a:r>
          </a:p>
          <a:p>
            <a:pPr algn="just">
              <a:buFont typeface="Wingdings" panose="05000000000000000000" pitchFamily="2" charset="2"/>
              <a:buChar char="Ø"/>
            </a:pPr>
            <a:r>
              <a:rPr lang="sr-Latn-RS" sz="2000" dirty="0">
                <a:solidFill>
                  <a:srgbClr val="FFC000"/>
                </a:solidFill>
                <a:latin typeface="Times New Roman" panose="02020603050405020304" pitchFamily="18" charset="0"/>
                <a:cs typeface="Times New Roman" panose="02020603050405020304" pitchFamily="18" charset="0"/>
              </a:rPr>
              <a:t>Uzmemo da se elektron kreće po kružnoj orbiti i da ima energiju En (n=1, 2, 3, ...), a da se jezgro (proton) nalazi u stanju mirovanja.</a:t>
            </a:r>
          </a:p>
          <a:p>
            <a:pPr algn="just">
              <a:buFont typeface="Wingdings" panose="05000000000000000000" pitchFamily="2" charset="2"/>
              <a:buChar char="Ø"/>
            </a:pPr>
            <a:r>
              <a:rPr lang="sr-Latn-RS" sz="2000" dirty="0">
                <a:solidFill>
                  <a:srgbClr val="FFC000"/>
                </a:solidFill>
                <a:latin typeface="Times New Roman" panose="02020603050405020304" pitchFamily="18" charset="0"/>
                <a:cs typeface="Times New Roman" panose="02020603050405020304" pitchFamily="18" charset="0"/>
              </a:rPr>
              <a:t>Energija elektrona jednaka je zbiru njegove kinetičke i potencijalne energije u električnom polju jezgra.</a:t>
            </a:r>
          </a:p>
          <a:p>
            <a:pPr algn="just">
              <a:buFont typeface="Wingdings" panose="05000000000000000000" pitchFamily="2" charset="2"/>
              <a:buChar char="Ø"/>
            </a:pPr>
            <a:endParaRPr lang="sr-Latn-RS" sz="2000" b="1" dirty="0">
              <a:solidFill>
                <a:srgbClr val="FFC000"/>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sr-Latn-RS" sz="2000" b="1" dirty="0">
              <a:solidFill>
                <a:srgbClr val="FFC000"/>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sr-Latn-RS" sz="2000" b="1" dirty="0">
              <a:solidFill>
                <a:srgbClr val="FFC000"/>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sr-Latn-RS" sz="2000" dirty="0">
                <a:solidFill>
                  <a:srgbClr val="FFC000"/>
                </a:solidFill>
                <a:latin typeface="Times New Roman" panose="02020603050405020304" pitchFamily="18" charset="0"/>
                <a:cs typeface="Times New Roman" panose="02020603050405020304" pitchFamily="18" charset="0"/>
              </a:rPr>
              <a:t>Na elektron koji se kreće po kružnoj putanji oko jezgra deluje centripetalna sila (u ovom slučaju električna sila kojom jezgro privlači elektron).</a:t>
            </a:r>
          </a:p>
          <a:p>
            <a:pPr algn="just">
              <a:buFont typeface="Wingdings" panose="05000000000000000000" pitchFamily="2" charset="2"/>
              <a:buChar char="Ø"/>
            </a:pPr>
            <a:endParaRPr lang="sr-Latn-RS" sz="2000" b="1" dirty="0">
              <a:solidFill>
                <a:srgbClr val="FFC000"/>
              </a:solidFill>
              <a:latin typeface="Times New Roman" panose="02020603050405020304" pitchFamily="18" charset="0"/>
              <a:cs typeface="Times New Roman" panose="02020603050405020304" pitchFamily="18" charset="0"/>
            </a:endParaRPr>
          </a:p>
          <a:p>
            <a:pPr marL="0" indent="0" algn="just">
              <a:buNone/>
            </a:pPr>
            <a:endParaRPr lang="sr-Latn-RS" sz="2000" b="1" dirty="0">
              <a:solidFill>
                <a:srgbClr val="FFC000"/>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sr-Latn-RS" sz="2000" dirty="0">
              <a:solidFill>
                <a:srgbClr val="FFC000"/>
              </a:solidFill>
              <a:latin typeface="Times New Roman" panose="02020603050405020304" pitchFamily="18" charset="0"/>
              <a:cs typeface="Times New Roman" panose="02020603050405020304" pitchFamily="18" charset="0"/>
            </a:endParaRPr>
          </a:p>
          <a:p>
            <a:pPr marL="0" indent="0" algn="just">
              <a:buNone/>
            </a:pPr>
            <a:endParaRPr lang="sr-Latn-RS" sz="2000" dirty="0">
              <a:solidFill>
                <a:srgbClr val="FFC000"/>
              </a:solidFill>
              <a:latin typeface="Times New Roman" panose="02020603050405020304" pitchFamily="18" charset="0"/>
              <a:cs typeface="Times New Roman" panose="02020603050405020304" pitchFamily="18" charset="0"/>
            </a:endParaRPr>
          </a:p>
        </p:txBody>
      </p:sp>
      <p:pic>
        <p:nvPicPr>
          <p:cNvPr id="5122" name="Picture 2" descr="Vodonik | Hemija za osnovce">
            <a:extLst>
              <a:ext uri="{FF2B5EF4-FFF2-40B4-BE49-F238E27FC236}">
                <a16:creationId xmlns:a16="http://schemas.microsoft.com/office/drawing/2014/main" id="{C72C9701-A116-53EA-1F31-B6C10E0DF2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85229" y="4203700"/>
            <a:ext cx="22860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E82C9706-C937-E62E-0B52-7D19435B037E}"/>
              </a:ext>
            </a:extLst>
          </p:cNvPr>
          <p:cNvPicPr>
            <a:picLocks noChangeAspect="1"/>
          </p:cNvPicPr>
          <p:nvPr/>
        </p:nvPicPr>
        <p:blipFill>
          <a:blip r:embed="rId3"/>
          <a:stretch>
            <a:fillRect/>
          </a:stretch>
        </p:blipFill>
        <p:spPr>
          <a:xfrm>
            <a:off x="2788721" y="2623053"/>
            <a:ext cx="2552700" cy="1009650"/>
          </a:xfrm>
          <a:prstGeom prst="rect">
            <a:avLst/>
          </a:prstGeom>
        </p:spPr>
      </p:pic>
      <p:pic>
        <p:nvPicPr>
          <p:cNvPr id="3" name="Picture 2">
            <a:extLst>
              <a:ext uri="{FF2B5EF4-FFF2-40B4-BE49-F238E27FC236}">
                <a16:creationId xmlns:a16="http://schemas.microsoft.com/office/drawing/2014/main" id="{5D729009-3EC9-A808-C7DF-A61C10827B9E}"/>
              </a:ext>
            </a:extLst>
          </p:cNvPr>
          <p:cNvPicPr>
            <a:picLocks noChangeAspect="1"/>
          </p:cNvPicPr>
          <p:nvPr/>
        </p:nvPicPr>
        <p:blipFill>
          <a:blip r:embed="rId4"/>
          <a:stretch>
            <a:fillRect/>
          </a:stretch>
        </p:blipFill>
        <p:spPr>
          <a:xfrm>
            <a:off x="6850581" y="2690831"/>
            <a:ext cx="2971800" cy="1047750"/>
          </a:xfrm>
          <a:prstGeom prst="rect">
            <a:avLst/>
          </a:prstGeom>
        </p:spPr>
      </p:pic>
      <p:pic>
        <p:nvPicPr>
          <p:cNvPr id="4" name="Picture 3">
            <a:extLst>
              <a:ext uri="{FF2B5EF4-FFF2-40B4-BE49-F238E27FC236}">
                <a16:creationId xmlns:a16="http://schemas.microsoft.com/office/drawing/2014/main" id="{39A542DB-FCB2-3CD0-7673-61DF1808321C}"/>
              </a:ext>
            </a:extLst>
          </p:cNvPr>
          <p:cNvPicPr>
            <a:picLocks noChangeAspect="1"/>
          </p:cNvPicPr>
          <p:nvPr/>
        </p:nvPicPr>
        <p:blipFill>
          <a:blip r:embed="rId5"/>
          <a:stretch>
            <a:fillRect/>
          </a:stretch>
        </p:blipFill>
        <p:spPr>
          <a:xfrm>
            <a:off x="4510085" y="4902200"/>
            <a:ext cx="3171825" cy="1219200"/>
          </a:xfrm>
          <a:prstGeom prst="rect">
            <a:avLst/>
          </a:prstGeom>
        </p:spPr>
      </p:pic>
    </p:spTree>
    <p:extLst>
      <p:ext uri="{BB962C8B-B14F-4D97-AF65-F5344CB8AC3E}">
        <p14:creationId xmlns:p14="http://schemas.microsoft.com/office/powerpoint/2010/main" val="487599306"/>
      </p:ext>
    </p:extLst>
  </p:cSld>
  <p:clrMapOvr>
    <a:overrideClrMapping bg1="dk1" tx1="lt1" bg2="dk2" tx2="lt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7" name="Rectangle 7">
            <a:extLst>
              <a:ext uri="{FF2B5EF4-FFF2-40B4-BE49-F238E27FC236}">
                <a16:creationId xmlns:a16="http://schemas.microsoft.com/office/drawing/2014/main" id="{6C9F9EF0-93D5-4D4B-BAFE-477002814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BA83CF83-FE2F-4571-ABBE-B70EF771FEAB}"/>
              </a:ext>
            </a:extLst>
          </p:cNvPr>
          <p:cNvSpPr>
            <a:spLocks noGrp="1"/>
          </p:cNvSpPr>
          <p:nvPr>
            <p:ph idx="1"/>
          </p:nvPr>
        </p:nvSpPr>
        <p:spPr>
          <a:xfrm>
            <a:off x="630963" y="308012"/>
            <a:ext cx="10930071" cy="5813388"/>
          </a:xfrm>
        </p:spPr>
        <p:txBody>
          <a:bodyPr>
            <a:normAutofit/>
          </a:bodyPr>
          <a:lstStyle/>
          <a:p>
            <a:pPr marL="0" indent="0" algn="ctr">
              <a:buNone/>
            </a:pPr>
            <a:r>
              <a:rPr lang="sr-Latn-RS" sz="2800" dirty="0">
                <a:solidFill>
                  <a:srgbClr val="FFC000"/>
                </a:solidFill>
                <a:latin typeface="Times New Roman" panose="02020603050405020304" pitchFamily="18" charset="0"/>
                <a:cs typeface="Times New Roman" panose="02020603050405020304" pitchFamily="18" charset="0"/>
              </a:rPr>
              <a:t>Borov model vodonikovog atoma</a:t>
            </a:r>
          </a:p>
          <a:p>
            <a:pPr algn="just">
              <a:buFont typeface="Wingdings" panose="05000000000000000000" pitchFamily="2" charset="2"/>
              <a:buChar char="Ø"/>
            </a:pPr>
            <a:r>
              <a:rPr lang="sr-Latn-RS" sz="2000" b="1" dirty="0">
                <a:solidFill>
                  <a:srgbClr val="FFC000"/>
                </a:solidFill>
                <a:latin typeface="Times New Roman" panose="02020603050405020304" pitchFamily="18" charset="0"/>
                <a:cs typeface="Times New Roman" panose="02020603050405020304" pitchFamily="18" charset="0"/>
              </a:rPr>
              <a:t>Kombinacijom prethodnih relacija dobija se da je ukupna energija elektrona na datoj orbiti u atomu jednaka polovini njegove potencijalne energije.</a:t>
            </a:r>
          </a:p>
          <a:p>
            <a:pPr algn="just">
              <a:buFont typeface="Wingdings" panose="05000000000000000000" pitchFamily="2" charset="2"/>
              <a:buChar char="Ø"/>
            </a:pPr>
            <a:endParaRPr lang="sr-Latn-RS" sz="2000" b="1" dirty="0">
              <a:solidFill>
                <a:srgbClr val="FFC000"/>
              </a:solidFill>
              <a:latin typeface="Times New Roman" panose="02020603050405020304" pitchFamily="18" charset="0"/>
              <a:cs typeface="Times New Roman" panose="02020603050405020304" pitchFamily="18" charset="0"/>
            </a:endParaRPr>
          </a:p>
          <a:p>
            <a:pPr marL="0" indent="0" algn="just">
              <a:buNone/>
            </a:pPr>
            <a:endParaRPr lang="sr-Latn-RS" sz="2000" b="1" dirty="0">
              <a:solidFill>
                <a:srgbClr val="FFC000"/>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sr-Latn-RS" sz="2000" b="1" dirty="0">
                <a:solidFill>
                  <a:srgbClr val="FFC000"/>
                </a:solidFill>
                <a:latin typeface="Times New Roman" panose="02020603050405020304" pitchFamily="18" charset="0"/>
                <a:cs typeface="Times New Roman" panose="02020603050405020304" pitchFamily="18" charset="0"/>
              </a:rPr>
              <a:t>Imajući u vidu da elektron u stanju kretanja ispoljava i talasna svojstva, tj. da mu se pridružuje De Broljev talas dobija se:</a:t>
            </a:r>
          </a:p>
          <a:p>
            <a:pPr algn="just">
              <a:buFont typeface="Wingdings" panose="05000000000000000000" pitchFamily="2" charset="2"/>
              <a:buChar char="Ø"/>
            </a:pPr>
            <a:endParaRPr lang="sr-Latn-RS" sz="2000" b="1" dirty="0">
              <a:solidFill>
                <a:srgbClr val="FFC000"/>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sr-Latn-RS" sz="2000" b="1" dirty="0">
              <a:solidFill>
                <a:srgbClr val="FFC000"/>
              </a:solidFill>
              <a:latin typeface="Times New Roman" panose="02020603050405020304" pitchFamily="18" charset="0"/>
              <a:cs typeface="Times New Roman" panose="02020603050405020304" pitchFamily="18" charset="0"/>
            </a:endParaRPr>
          </a:p>
          <a:p>
            <a:pPr marL="0" indent="0" algn="ctr">
              <a:buNone/>
            </a:pPr>
            <a:r>
              <a:rPr lang="sr-Latn-RS" sz="2000" b="1" dirty="0">
                <a:solidFill>
                  <a:srgbClr val="FFC000"/>
                </a:solidFill>
                <a:latin typeface="Times New Roman" panose="02020603050405020304" pitchFamily="18" charset="0"/>
                <a:cs typeface="Times New Roman" panose="02020603050405020304" pitchFamily="18" charset="0"/>
              </a:rPr>
              <a:t>Orbitalni moment impulsa jednak je celobrojnom umnošku Plankove konstante.</a:t>
            </a:r>
          </a:p>
          <a:p>
            <a:pPr algn="just">
              <a:buFont typeface="Wingdings" panose="05000000000000000000" pitchFamily="2" charset="2"/>
              <a:buChar char="Ø"/>
            </a:pPr>
            <a:r>
              <a:rPr lang="sr-Latn-RS" sz="2000" b="1" dirty="0">
                <a:solidFill>
                  <a:srgbClr val="FFC000"/>
                </a:solidFill>
                <a:latin typeface="Times New Roman" panose="02020603050405020304" pitchFamily="18" charset="0"/>
                <a:cs typeface="Times New Roman" panose="02020603050405020304" pitchFamily="18" charset="0"/>
              </a:rPr>
              <a:t>Poluprečnici orbita elektrona u atomu vodonika:</a:t>
            </a:r>
          </a:p>
          <a:p>
            <a:pPr marL="0" indent="0" algn="just">
              <a:buNone/>
            </a:pPr>
            <a:endParaRPr lang="sr-Latn-RS" sz="2000" dirty="0">
              <a:solidFill>
                <a:srgbClr val="FFC000"/>
              </a:solidFill>
              <a:latin typeface="Times New Roman" panose="02020603050405020304" pitchFamily="18" charset="0"/>
              <a:cs typeface="Times New Roman" panose="02020603050405020304" pitchFamily="18" charset="0"/>
            </a:endParaRPr>
          </a:p>
          <a:p>
            <a:pPr marL="0" indent="0" algn="just">
              <a:buNone/>
            </a:pPr>
            <a:endParaRPr lang="sr-Latn-RS" sz="2000" dirty="0">
              <a:solidFill>
                <a:srgbClr val="FFC000"/>
              </a:solidFill>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A4F832B2-BBF6-D80B-3B98-BFD0F3314BFB}"/>
              </a:ext>
            </a:extLst>
          </p:cNvPr>
          <p:cNvPicPr>
            <a:picLocks noChangeAspect="1"/>
          </p:cNvPicPr>
          <p:nvPr/>
        </p:nvPicPr>
        <p:blipFill>
          <a:blip r:embed="rId2"/>
          <a:stretch>
            <a:fillRect/>
          </a:stretch>
        </p:blipFill>
        <p:spPr>
          <a:xfrm>
            <a:off x="3986801" y="1621031"/>
            <a:ext cx="4218389" cy="822960"/>
          </a:xfrm>
          <a:prstGeom prst="rect">
            <a:avLst/>
          </a:prstGeom>
        </p:spPr>
      </p:pic>
      <p:pic>
        <p:nvPicPr>
          <p:cNvPr id="7" name="Picture 6">
            <a:extLst>
              <a:ext uri="{FF2B5EF4-FFF2-40B4-BE49-F238E27FC236}">
                <a16:creationId xmlns:a16="http://schemas.microsoft.com/office/drawing/2014/main" id="{FCF0846D-1761-0F54-B907-BF1BC1C20218}"/>
              </a:ext>
            </a:extLst>
          </p:cNvPr>
          <p:cNvPicPr>
            <a:picLocks noChangeAspect="1"/>
          </p:cNvPicPr>
          <p:nvPr/>
        </p:nvPicPr>
        <p:blipFill>
          <a:blip r:embed="rId3"/>
          <a:stretch>
            <a:fillRect/>
          </a:stretch>
        </p:blipFill>
        <p:spPr>
          <a:xfrm>
            <a:off x="4246190" y="3131370"/>
            <a:ext cx="3699610" cy="8229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a:extLst>
              <a:ext uri="{FF2B5EF4-FFF2-40B4-BE49-F238E27FC236}">
                <a16:creationId xmlns:a16="http://schemas.microsoft.com/office/drawing/2014/main" id="{F0951893-17EE-5491-1872-53B990A6EB33}"/>
              </a:ext>
            </a:extLst>
          </p:cNvPr>
          <p:cNvPicPr>
            <a:picLocks noChangeAspect="1"/>
          </p:cNvPicPr>
          <p:nvPr/>
        </p:nvPicPr>
        <p:blipFill>
          <a:blip r:embed="rId4"/>
          <a:stretch>
            <a:fillRect/>
          </a:stretch>
        </p:blipFill>
        <p:spPr>
          <a:xfrm>
            <a:off x="4362445" y="5009598"/>
            <a:ext cx="3467100" cy="13049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559692202"/>
      </p:ext>
    </p:extLst>
  </p:cSld>
  <p:clrMapOvr>
    <a:overrideClrMapping bg1="dk1" tx1="lt1" bg2="dk2" tx2="lt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7" name="Rectangle 7">
            <a:extLst>
              <a:ext uri="{FF2B5EF4-FFF2-40B4-BE49-F238E27FC236}">
                <a16:creationId xmlns:a16="http://schemas.microsoft.com/office/drawing/2014/main" id="{6C9F9EF0-93D5-4D4B-BAFE-477002814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BA83CF83-FE2F-4571-ABBE-B70EF771FEAB}"/>
              </a:ext>
            </a:extLst>
          </p:cNvPr>
          <p:cNvSpPr>
            <a:spLocks noGrp="1"/>
          </p:cNvSpPr>
          <p:nvPr>
            <p:ph idx="1"/>
          </p:nvPr>
        </p:nvSpPr>
        <p:spPr>
          <a:xfrm>
            <a:off x="630963" y="308012"/>
            <a:ext cx="10930071" cy="5813388"/>
          </a:xfrm>
        </p:spPr>
        <p:txBody>
          <a:bodyPr>
            <a:normAutofit/>
          </a:bodyPr>
          <a:lstStyle/>
          <a:p>
            <a:pPr marL="0" indent="0" algn="ctr">
              <a:buNone/>
            </a:pPr>
            <a:r>
              <a:rPr lang="sr-Latn-RS" sz="2800" dirty="0">
                <a:solidFill>
                  <a:srgbClr val="FFC000"/>
                </a:solidFill>
                <a:latin typeface="Times New Roman" panose="02020603050405020304" pitchFamily="18" charset="0"/>
                <a:cs typeface="Times New Roman" panose="02020603050405020304" pitchFamily="18" charset="0"/>
              </a:rPr>
              <a:t>Borov model vodonikovog atoma</a:t>
            </a:r>
          </a:p>
          <a:p>
            <a:pPr algn="just">
              <a:lnSpc>
                <a:spcPct val="200000"/>
              </a:lnSpc>
              <a:buFont typeface="Wingdings" panose="05000000000000000000" pitchFamily="2" charset="2"/>
              <a:buChar char="Ø"/>
            </a:pPr>
            <a:r>
              <a:rPr lang="sr-Latn-RS" sz="2000" b="1" dirty="0">
                <a:solidFill>
                  <a:srgbClr val="FFC000"/>
                </a:solidFill>
                <a:latin typeface="Times New Roman" panose="02020603050405020304" pitchFamily="18" charset="0"/>
                <a:cs typeface="Times New Roman" panose="02020603050405020304" pitchFamily="18" charset="0"/>
              </a:rPr>
              <a:t>Ukupna energija elektrona u atomu vodonika:</a:t>
            </a:r>
          </a:p>
          <a:p>
            <a:pPr marL="0" indent="0" algn="just">
              <a:lnSpc>
                <a:spcPct val="200000"/>
              </a:lnSpc>
              <a:buNone/>
            </a:pPr>
            <a:endParaRPr lang="sr-Latn-RS" sz="2000" b="1" dirty="0">
              <a:solidFill>
                <a:srgbClr val="FFC000"/>
              </a:solidFill>
              <a:latin typeface="Times New Roman" panose="02020603050405020304" pitchFamily="18" charset="0"/>
              <a:cs typeface="Times New Roman" panose="02020603050405020304" pitchFamily="18" charset="0"/>
            </a:endParaRPr>
          </a:p>
          <a:p>
            <a:pPr algn="just">
              <a:lnSpc>
                <a:spcPct val="200000"/>
              </a:lnSpc>
              <a:buFont typeface="Wingdings" panose="05000000000000000000" pitchFamily="2" charset="2"/>
              <a:buChar char="Ø"/>
            </a:pPr>
            <a:endParaRPr lang="sr-Latn-RS" sz="2000" b="1" dirty="0">
              <a:solidFill>
                <a:srgbClr val="FFC000"/>
              </a:solidFill>
              <a:latin typeface="Times New Roman" panose="02020603050405020304" pitchFamily="18" charset="0"/>
              <a:cs typeface="Times New Roman" panose="02020603050405020304" pitchFamily="18" charset="0"/>
            </a:endParaRPr>
          </a:p>
          <a:p>
            <a:pPr algn="just">
              <a:lnSpc>
                <a:spcPct val="200000"/>
              </a:lnSpc>
              <a:buFont typeface="Wingdings" panose="05000000000000000000" pitchFamily="2" charset="2"/>
              <a:buChar char="Ø"/>
            </a:pPr>
            <a:r>
              <a:rPr lang="sr-Latn-RS" sz="2000" b="1" dirty="0">
                <a:solidFill>
                  <a:srgbClr val="FFC000"/>
                </a:solidFill>
                <a:latin typeface="Times New Roman" panose="02020603050405020304" pitchFamily="18" charset="0"/>
                <a:cs typeface="Times New Roman" panose="02020603050405020304" pitchFamily="18" charset="0"/>
              </a:rPr>
              <a:t>Energijsko stanje n=1 naziva se osnovno (nepobuđeno) stanje energijsko stanje, i u njemu elektron atoma vodonika može da bude neograničeno.</a:t>
            </a:r>
          </a:p>
          <a:p>
            <a:pPr algn="just">
              <a:lnSpc>
                <a:spcPct val="200000"/>
              </a:lnSpc>
              <a:buFont typeface="Wingdings" panose="05000000000000000000" pitchFamily="2" charset="2"/>
              <a:buChar char="Ø"/>
            </a:pPr>
            <a:r>
              <a:rPr lang="sr-Latn-RS" sz="2000" b="1" dirty="0">
                <a:solidFill>
                  <a:srgbClr val="FFC000"/>
                </a:solidFill>
                <a:latin typeface="Times New Roman" panose="02020603050405020304" pitchFamily="18" charset="0"/>
                <a:cs typeface="Times New Roman" panose="02020603050405020304" pitchFamily="18" charset="0"/>
              </a:rPr>
              <a:t>Energijska stanja n=2, 3, 4, ... nazivaju se pobuđena (ekscitirana) stanja, i u njima elektron može da bude relativno kratko stanje (10ns).</a:t>
            </a:r>
          </a:p>
          <a:p>
            <a:pPr marL="0" indent="0" algn="just">
              <a:buNone/>
            </a:pPr>
            <a:endParaRPr lang="sr-Latn-RS" sz="2000" dirty="0">
              <a:solidFill>
                <a:srgbClr val="FFC000"/>
              </a:solidFill>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A5810DD1-93C5-EBDE-3F36-201678385246}"/>
              </a:ext>
            </a:extLst>
          </p:cNvPr>
          <p:cNvPicPr>
            <a:picLocks noChangeAspect="1"/>
          </p:cNvPicPr>
          <p:nvPr/>
        </p:nvPicPr>
        <p:blipFill>
          <a:blip r:embed="rId2"/>
          <a:stretch>
            <a:fillRect/>
          </a:stretch>
        </p:blipFill>
        <p:spPr>
          <a:xfrm>
            <a:off x="1338260" y="1635393"/>
            <a:ext cx="9515475" cy="12001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283689202"/>
      </p:ext>
    </p:extLst>
  </p:cSld>
  <p:clrMapOvr>
    <a:overrideClrMapping bg1="dk1" tx1="lt1" bg2="dk2" tx2="lt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7" name="Rectangle 7">
            <a:extLst>
              <a:ext uri="{FF2B5EF4-FFF2-40B4-BE49-F238E27FC236}">
                <a16:creationId xmlns:a16="http://schemas.microsoft.com/office/drawing/2014/main" id="{6C9F9EF0-93D5-4D4B-BAFE-477002814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BA83CF83-FE2F-4571-ABBE-B70EF771FEAB}"/>
              </a:ext>
            </a:extLst>
          </p:cNvPr>
          <p:cNvSpPr>
            <a:spLocks noGrp="1"/>
          </p:cNvSpPr>
          <p:nvPr>
            <p:ph idx="1"/>
          </p:nvPr>
        </p:nvSpPr>
        <p:spPr>
          <a:xfrm>
            <a:off x="630963" y="308012"/>
            <a:ext cx="10930071" cy="5813388"/>
          </a:xfrm>
        </p:spPr>
        <p:txBody>
          <a:bodyPr>
            <a:normAutofit/>
          </a:bodyPr>
          <a:lstStyle/>
          <a:p>
            <a:pPr marL="0" indent="0" algn="ctr">
              <a:buNone/>
            </a:pPr>
            <a:r>
              <a:rPr lang="sr-Latn-RS" sz="2800" dirty="0">
                <a:solidFill>
                  <a:srgbClr val="FFC000"/>
                </a:solidFill>
                <a:latin typeface="Times New Roman" panose="02020603050405020304" pitchFamily="18" charset="0"/>
                <a:cs typeface="Times New Roman" panose="02020603050405020304" pitchFamily="18" charset="0"/>
              </a:rPr>
              <a:t>Borov model vodonikovog atoma</a:t>
            </a:r>
          </a:p>
          <a:p>
            <a:pPr marL="0" indent="0" algn="just">
              <a:buNone/>
            </a:pPr>
            <a:endParaRPr lang="sr-Latn-RS" sz="2000" b="1" dirty="0">
              <a:solidFill>
                <a:srgbClr val="FFC000"/>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sr-Latn-RS" sz="2000" b="1" dirty="0">
              <a:solidFill>
                <a:srgbClr val="FFC000"/>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sr-Latn-RS" sz="2000" b="1" dirty="0">
              <a:solidFill>
                <a:srgbClr val="FFC000"/>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sr-Latn-RS" sz="2000" b="1" dirty="0">
              <a:solidFill>
                <a:srgbClr val="FFC000"/>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sr-Latn-RS" sz="2000" b="1" dirty="0">
              <a:solidFill>
                <a:srgbClr val="FFC000"/>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sr-Latn-RS" sz="2000" b="1" dirty="0">
              <a:solidFill>
                <a:srgbClr val="FFC000"/>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sr-Latn-RS" sz="2000" b="1" dirty="0">
              <a:solidFill>
                <a:srgbClr val="FFC000"/>
              </a:solidFill>
              <a:latin typeface="Times New Roman" panose="02020603050405020304" pitchFamily="18" charset="0"/>
              <a:cs typeface="Times New Roman" panose="02020603050405020304" pitchFamily="18" charset="0"/>
            </a:endParaRPr>
          </a:p>
          <a:p>
            <a:pPr algn="just">
              <a:lnSpc>
                <a:spcPct val="150000"/>
              </a:lnSpc>
              <a:buFont typeface="Wingdings" panose="05000000000000000000" pitchFamily="2" charset="2"/>
              <a:buChar char="Ø"/>
            </a:pPr>
            <a:endParaRPr lang="sr-Latn-RS" sz="2000" dirty="0">
              <a:solidFill>
                <a:srgbClr val="FFC000"/>
              </a:solidFill>
              <a:latin typeface="Times New Roman" panose="02020603050405020304" pitchFamily="18" charset="0"/>
              <a:cs typeface="Times New Roman" panose="02020603050405020304" pitchFamily="18" charset="0"/>
            </a:endParaRPr>
          </a:p>
          <a:p>
            <a:pPr algn="just">
              <a:lnSpc>
                <a:spcPct val="150000"/>
              </a:lnSpc>
              <a:buFont typeface="Wingdings" panose="05000000000000000000" pitchFamily="2" charset="2"/>
              <a:buChar char="Ø"/>
            </a:pPr>
            <a:r>
              <a:rPr lang="sr-Latn-RS" sz="2000" dirty="0">
                <a:solidFill>
                  <a:srgbClr val="FFC000"/>
                </a:solidFill>
                <a:latin typeface="Times New Roman" panose="02020603050405020304" pitchFamily="18" charset="0"/>
                <a:cs typeface="Times New Roman" panose="02020603050405020304" pitchFamily="18" charset="0"/>
              </a:rPr>
              <a:t>Razmak između susednih energijskih nivoa se smanjuje sa porastom rednog broja orbite.</a:t>
            </a:r>
          </a:p>
          <a:p>
            <a:pPr algn="just">
              <a:lnSpc>
                <a:spcPct val="150000"/>
              </a:lnSpc>
              <a:buFont typeface="Wingdings" panose="05000000000000000000" pitchFamily="2" charset="2"/>
              <a:buChar char="Ø"/>
            </a:pPr>
            <a:r>
              <a:rPr lang="sr-Latn-RS" sz="2000" dirty="0">
                <a:solidFill>
                  <a:srgbClr val="FFC000"/>
                </a:solidFill>
                <a:latin typeface="Times New Roman" panose="02020603050405020304" pitchFamily="18" charset="0"/>
                <a:cs typeface="Times New Roman" panose="02020603050405020304" pitchFamily="18" charset="0"/>
              </a:rPr>
              <a:t>Diskretne linije atomskog spektra su posledica kvantnih prelaza elektrona između diskretnih energijskih nivoa u atomu.</a:t>
            </a:r>
          </a:p>
        </p:txBody>
      </p:sp>
      <p:pic>
        <p:nvPicPr>
          <p:cNvPr id="3" name="Picture 2">
            <a:extLst>
              <a:ext uri="{FF2B5EF4-FFF2-40B4-BE49-F238E27FC236}">
                <a16:creationId xmlns:a16="http://schemas.microsoft.com/office/drawing/2014/main" id="{28D4A115-CB78-129E-1A2E-AADC1AEE546C}"/>
              </a:ext>
            </a:extLst>
          </p:cNvPr>
          <p:cNvPicPr>
            <a:picLocks noChangeAspect="1"/>
          </p:cNvPicPr>
          <p:nvPr/>
        </p:nvPicPr>
        <p:blipFill>
          <a:blip r:embed="rId2"/>
          <a:stretch>
            <a:fillRect/>
          </a:stretch>
        </p:blipFill>
        <p:spPr>
          <a:xfrm>
            <a:off x="4130038" y="900100"/>
            <a:ext cx="3931920" cy="3525619"/>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358164456"/>
      </p:ext>
    </p:extLst>
  </p:cSld>
  <p:clrMapOvr>
    <a:overrideClrMapping bg1="dk1" tx1="lt1" bg2="dk2" tx2="lt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7" name="Rectangle 7">
            <a:extLst>
              <a:ext uri="{FF2B5EF4-FFF2-40B4-BE49-F238E27FC236}">
                <a16:creationId xmlns:a16="http://schemas.microsoft.com/office/drawing/2014/main" id="{6C9F9EF0-93D5-4D4B-BAFE-477002814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BA83CF83-FE2F-4571-ABBE-B70EF771FEAB}"/>
              </a:ext>
            </a:extLst>
          </p:cNvPr>
          <p:cNvSpPr>
            <a:spLocks noGrp="1"/>
          </p:cNvSpPr>
          <p:nvPr>
            <p:ph idx="1"/>
          </p:nvPr>
        </p:nvSpPr>
        <p:spPr>
          <a:xfrm>
            <a:off x="630963" y="308012"/>
            <a:ext cx="10930071" cy="5813388"/>
          </a:xfrm>
        </p:spPr>
        <p:txBody>
          <a:bodyPr>
            <a:normAutofit/>
          </a:bodyPr>
          <a:lstStyle/>
          <a:p>
            <a:pPr marL="0" indent="0" algn="ctr">
              <a:buNone/>
            </a:pPr>
            <a:r>
              <a:rPr lang="sr-Latn-RS" sz="2800" dirty="0">
                <a:solidFill>
                  <a:srgbClr val="FFC000"/>
                </a:solidFill>
                <a:latin typeface="Times New Roman" panose="02020603050405020304" pitchFamily="18" charset="0"/>
                <a:cs typeface="Times New Roman" panose="02020603050405020304" pitchFamily="18" charset="0"/>
              </a:rPr>
              <a:t>Borov model vodonikovog atoma</a:t>
            </a:r>
            <a:endParaRPr lang="sr-Latn-RS" sz="2000" dirty="0">
              <a:solidFill>
                <a:srgbClr val="FFC000"/>
              </a:solidFill>
              <a:latin typeface="Times New Roman" panose="02020603050405020304" pitchFamily="18" charset="0"/>
              <a:cs typeface="Times New Roman" panose="02020603050405020304" pitchFamily="18" charset="0"/>
            </a:endParaRPr>
          </a:p>
          <a:p>
            <a:pPr algn="just">
              <a:lnSpc>
                <a:spcPct val="150000"/>
              </a:lnSpc>
              <a:buFont typeface="Wingdings" panose="05000000000000000000" pitchFamily="2" charset="2"/>
              <a:buChar char="Ø"/>
            </a:pPr>
            <a:r>
              <a:rPr lang="sr-Latn-RS" sz="2000" dirty="0">
                <a:solidFill>
                  <a:srgbClr val="FFC000"/>
                </a:solidFill>
                <a:latin typeface="Times New Roman" panose="02020603050405020304" pitchFamily="18" charset="0"/>
                <a:cs typeface="Times New Roman" panose="02020603050405020304" pitchFamily="18" charset="0"/>
              </a:rPr>
              <a:t>Pri prelasku elektrona sa višeg nivoa energije En na niži nivo energije Em atom zrači (emituje) foton čija je energija jednaka razlici ta dva nivoa:</a:t>
            </a:r>
          </a:p>
          <a:p>
            <a:pPr algn="just">
              <a:lnSpc>
                <a:spcPct val="150000"/>
              </a:lnSpc>
              <a:buFont typeface="Wingdings" panose="05000000000000000000" pitchFamily="2" charset="2"/>
              <a:buChar char="Ø"/>
            </a:pPr>
            <a:endParaRPr lang="sr-Latn-RS" sz="2000" dirty="0">
              <a:solidFill>
                <a:srgbClr val="FFC000"/>
              </a:solidFill>
              <a:latin typeface="Times New Roman" panose="02020603050405020304" pitchFamily="18" charset="0"/>
              <a:cs typeface="Times New Roman" panose="02020603050405020304" pitchFamily="18" charset="0"/>
            </a:endParaRPr>
          </a:p>
          <a:p>
            <a:pPr algn="just">
              <a:lnSpc>
                <a:spcPct val="150000"/>
              </a:lnSpc>
              <a:buFont typeface="Wingdings" panose="05000000000000000000" pitchFamily="2" charset="2"/>
              <a:buChar char="Ø"/>
            </a:pPr>
            <a:endParaRPr lang="sr-Latn-RS" sz="2000" dirty="0">
              <a:solidFill>
                <a:srgbClr val="FFC000"/>
              </a:solidFill>
              <a:latin typeface="Times New Roman" panose="02020603050405020304" pitchFamily="18" charset="0"/>
              <a:cs typeface="Times New Roman" panose="02020603050405020304" pitchFamily="18" charset="0"/>
            </a:endParaRPr>
          </a:p>
          <a:p>
            <a:pPr algn="just">
              <a:lnSpc>
                <a:spcPct val="150000"/>
              </a:lnSpc>
              <a:buFont typeface="Wingdings" panose="05000000000000000000" pitchFamily="2" charset="2"/>
              <a:buChar char="Ø"/>
            </a:pPr>
            <a:endParaRPr lang="sr-Latn-RS" sz="2000" dirty="0">
              <a:solidFill>
                <a:srgbClr val="FFC000"/>
              </a:solidFill>
              <a:latin typeface="Times New Roman" panose="02020603050405020304" pitchFamily="18" charset="0"/>
              <a:cs typeface="Times New Roman" panose="02020603050405020304" pitchFamily="18" charset="0"/>
            </a:endParaRPr>
          </a:p>
          <a:p>
            <a:pPr algn="just">
              <a:lnSpc>
                <a:spcPct val="150000"/>
              </a:lnSpc>
              <a:buFont typeface="Wingdings" panose="05000000000000000000" pitchFamily="2" charset="2"/>
              <a:buChar char="Ø"/>
            </a:pPr>
            <a:endParaRPr lang="sr-Latn-RS" sz="2000" dirty="0">
              <a:solidFill>
                <a:srgbClr val="FFC000"/>
              </a:solidFill>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3C0F1D0D-9864-B4E8-9FA3-D0FFFD4D78C3}"/>
              </a:ext>
            </a:extLst>
          </p:cNvPr>
          <p:cNvPicPr>
            <a:picLocks noChangeAspect="1"/>
          </p:cNvPicPr>
          <p:nvPr/>
        </p:nvPicPr>
        <p:blipFill>
          <a:blip r:embed="rId2"/>
          <a:stretch>
            <a:fillRect/>
          </a:stretch>
        </p:blipFill>
        <p:spPr>
          <a:xfrm>
            <a:off x="3581398" y="1890407"/>
            <a:ext cx="5029200" cy="9885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a:extLst>
              <a:ext uri="{FF2B5EF4-FFF2-40B4-BE49-F238E27FC236}">
                <a16:creationId xmlns:a16="http://schemas.microsoft.com/office/drawing/2014/main" id="{F8034BA8-4769-B6B0-4740-A20B94677A47}"/>
              </a:ext>
            </a:extLst>
          </p:cNvPr>
          <p:cNvPicPr>
            <a:picLocks noChangeAspect="1"/>
          </p:cNvPicPr>
          <p:nvPr/>
        </p:nvPicPr>
        <p:blipFill>
          <a:blip r:embed="rId3"/>
          <a:stretch>
            <a:fillRect/>
          </a:stretch>
        </p:blipFill>
        <p:spPr>
          <a:xfrm>
            <a:off x="3489958" y="3032813"/>
            <a:ext cx="5212080" cy="3456887"/>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4294843051"/>
      </p:ext>
    </p:extLst>
  </p:cSld>
  <p:clrMapOvr>
    <a:overrideClrMapping bg1="dk1" tx1="lt1" bg2="dk2" tx2="lt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7" name="Rectangle 7">
            <a:extLst>
              <a:ext uri="{FF2B5EF4-FFF2-40B4-BE49-F238E27FC236}">
                <a16:creationId xmlns:a16="http://schemas.microsoft.com/office/drawing/2014/main" id="{6C9F9EF0-93D5-4D4B-BAFE-477002814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BA83CF83-FE2F-4571-ABBE-B70EF771FEAB}"/>
              </a:ext>
            </a:extLst>
          </p:cNvPr>
          <p:cNvSpPr>
            <a:spLocks noGrp="1"/>
          </p:cNvSpPr>
          <p:nvPr>
            <p:ph idx="1"/>
          </p:nvPr>
        </p:nvSpPr>
        <p:spPr>
          <a:xfrm>
            <a:off x="630963" y="308012"/>
            <a:ext cx="10930071" cy="5813388"/>
          </a:xfrm>
        </p:spPr>
        <p:txBody>
          <a:bodyPr>
            <a:normAutofit/>
          </a:bodyPr>
          <a:lstStyle/>
          <a:p>
            <a:pPr marL="0" indent="0" algn="ctr">
              <a:buNone/>
            </a:pPr>
            <a:r>
              <a:rPr lang="sr-Latn-RS" sz="2800" dirty="0">
                <a:solidFill>
                  <a:srgbClr val="FFC000"/>
                </a:solidFill>
                <a:latin typeface="Times New Roman" panose="02020603050405020304" pitchFamily="18" charset="0"/>
                <a:cs typeface="Times New Roman" panose="02020603050405020304" pitchFamily="18" charset="0"/>
              </a:rPr>
              <a:t>Borov model vodonikovog atoma</a:t>
            </a:r>
            <a:endParaRPr lang="sr-Latn-RS" sz="2000" dirty="0">
              <a:solidFill>
                <a:srgbClr val="FFC000"/>
              </a:solidFill>
              <a:latin typeface="Times New Roman" panose="02020603050405020304" pitchFamily="18" charset="0"/>
              <a:cs typeface="Times New Roman" panose="02020603050405020304" pitchFamily="18" charset="0"/>
            </a:endParaRPr>
          </a:p>
          <a:p>
            <a:pPr algn="just">
              <a:lnSpc>
                <a:spcPct val="200000"/>
              </a:lnSpc>
              <a:buFont typeface="Wingdings" panose="05000000000000000000" pitchFamily="2" charset="2"/>
              <a:buChar char="Ø"/>
            </a:pPr>
            <a:r>
              <a:rPr lang="sr-Latn-RS" sz="2000" dirty="0">
                <a:solidFill>
                  <a:srgbClr val="FFC000"/>
                </a:solidFill>
                <a:latin typeface="Times New Roman" panose="02020603050405020304" pitchFamily="18" charset="0"/>
                <a:cs typeface="Times New Roman" panose="02020603050405020304" pitchFamily="18" charset="0"/>
              </a:rPr>
              <a:t>Svaka vrednost energije En izražena u elektronvoltima naziva se </a:t>
            </a:r>
            <a:r>
              <a:rPr lang="sr-Latn-RS" sz="2000" b="1" dirty="0">
                <a:solidFill>
                  <a:srgbClr val="FFC000"/>
                </a:solidFill>
                <a:latin typeface="Times New Roman" panose="02020603050405020304" pitchFamily="18" charset="0"/>
                <a:cs typeface="Times New Roman" panose="02020603050405020304" pitchFamily="18" charset="0"/>
              </a:rPr>
              <a:t>energija veze elektrona u atomu</a:t>
            </a:r>
            <a:r>
              <a:rPr lang="sr-Latn-RS" sz="2000" dirty="0">
                <a:solidFill>
                  <a:srgbClr val="FFC000"/>
                </a:solidFill>
                <a:latin typeface="Times New Roman" panose="02020603050405020304" pitchFamily="18" charset="0"/>
                <a:cs typeface="Times New Roman" panose="02020603050405020304" pitchFamily="18" charset="0"/>
              </a:rPr>
              <a:t>, koji se nalazi u energijskom stanju koje je određeno rednim brojem orbite n.</a:t>
            </a:r>
          </a:p>
          <a:p>
            <a:pPr algn="just">
              <a:lnSpc>
                <a:spcPct val="200000"/>
              </a:lnSpc>
              <a:buFont typeface="Wingdings" panose="05000000000000000000" pitchFamily="2" charset="2"/>
              <a:buChar char="Ø"/>
            </a:pPr>
            <a:r>
              <a:rPr lang="sr-Latn-RS" sz="2000" b="1" dirty="0">
                <a:solidFill>
                  <a:srgbClr val="FFC000"/>
                </a:solidFill>
                <a:latin typeface="Times New Roman" panose="02020603050405020304" pitchFamily="18" charset="0"/>
                <a:cs typeface="Times New Roman" panose="02020603050405020304" pitchFamily="18" charset="0"/>
              </a:rPr>
              <a:t>Energija jonizacije (rad jonizacije) </a:t>
            </a:r>
            <a:r>
              <a:rPr lang="sr-Latn-RS" sz="2000" dirty="0">
                <a:solidFill>
                  <a:srgbClr val="FFC000"/>
                </a:solidFill>
                <a:latin typeface="Times New Roman" panose="02020603050405020304" pitchFamily="18" charset="0"/>
                <a:cs typeface="Times New Roman" panose="02020603050405020304" pitchFamily="18" charset="0"/>
              </a:rPr>
              <a:t>atoma jeste rad koji treba izvršiti da bi se vezani elektron u atomu (privlačnom silom između elektrona i jezgra atoma) potpuno odvojio od atoma, odnosno doveo u slobodno (nevezano) stanje.</a:t>
            </a:r>
          </a:p>
          <a:p>
            <a:pPr algn="just">
              <a:lnSpc>
                <a:spcPct val="150000"/>
              </a:lnSpc>
              <a:buFont typeface="Wingdings" panose="05000000000000000000" pitchFamily="2" charset="2"/>
              <a:buChar char="Ø"/>
            </a:pPr>
            <a:endParaRPr lang="sr-Latn-RS" sz="2000" dirty="0">
              <a:solidFill>
                <a:srgbClr val="FFC000"/>
              </a:solidFill>
              <a:latin typeface="Times New Roman" panose="02020603050405020304" pitchFamily="18" charset="0"/>
              <a:cs typeface="Times New Roman" panose="02020603050405020304" pitchFamily="18" charset="0"/>
            </a:endParaRPr>
          </a:p>
          <a:p>
            <a:pPr algn="just">
              <a:lnSpc>
                <a:spcPct val="150000"/>
              </a:lnSpc>
              <a:buFont typeface="Wingdings" panose="05000000000000000000" pitchFamily="2" charset="2"/>
              <a:buChar char="Ø"/>
            </a:pPr>
            <a:endParaRPr lang="sr-Latn-RS" sz="2000" dirty="0">
              <a:solidFill>
                <a:srgbClr val="FFC000"/>
              </a:solidFill>
              <a:latin typeface="Times New Roman" panose="02020603050405020304" pitchFamily="18" charset="0"/>
              <a:cs typeface="Times New Roman" panose="02020603050405020304" pitchFamily="18" charset="0"/>
            </a:endParaRPr>
          </a:p>
          <a:p>
            <a:pPr algn="just">
              <a:lnSpc>
                <a:spcPct val="150000"/>
              </a:lnSpc>
              <a:buFont typeface="Wingdings" panose="05000000000000000000" pitchFamily="2" charset="2"/>
              <a:buChar char="Ø"/>
            </a:pPr>
            <a:endParaRPr lang="sr-Latn-RS" sz="2000" dirty="0">
              <a:solidFill>
                <a:srgbClr val="FFC000"/>
              </a:solidFill>
              <a:latin typeface="Times New Roman" panose="02020603050405020304" pitchFamily="18" charset="0"/>
              <a:cs typeface="Times New Roman" panose="02020603050405020304" pitchFamily="18" charset="0"/>
            </a:endParaRPr>
          </a:p>
          <a:p>
            <a:pPr algn="just">
              <a:lnSpc>
                <a:spcPct val="150000"/>
              </a:lnSpc>
              <a:buFont typeface="Wingdings" panose="05000000000000000000" pitchFamily="2" charset="2"/>
              <a:buChar char="Ø"/>
            </a:pPr>
            <a:endParaRPr lang="sr-Latn-RS" sz="2000" dirty="0">
              <a:solidFill>
                <a:srgbClr val="FFC000"/>
              </a:solidFill>
              <a:latin typeface="Times New Roman" panose="02020603050405020304" pitchFamily="18" charset="0"/>
              <a:cs typeface="Times New Roman" panose="02020603050405020304" pitchFamily="18" charset="0"/>
            </a:endParaRPr>
          </a:p>
        </p:txBody>
      </p:sp>
      <p:pic>
        <p:nvPicPr>
          <p:cNvPr id="7170" name="Picture 2" descr="Građa atoma | Shtreber">
            <a:extLst>
              <a:ext uri="{FF2B5EF4-FFF2-40B4-BE49-F238E27FC236}">
                <a16:creationId xmlns:a16="http://schemas.microsoft.com/office/drawing/2014/main" id="{F9B26135-3796-0CB9-DDA7-5CA1C9C6F2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7079" y="3926840"/>
            <a:ext cx="3297837" cy="2194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1239983"/>
      </p:ext>
    </p:extLst>
  </p:cSld>
  <p:clrMapOvr>
    <a:overrideClrMapping bg1="dk1" tx1="lt1" bg2="dk2" tx2="lt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7" name="Rectangle 7">
            <a:extLst>
              <a:ext uri="{FF2B5EF4-FFF2-40B4-BE49-F238E27FC236}">
                <a16:creationId xmlns:a16="http://schemas.microsoft.com/office/drawing/2014/main" id="{6C9F9EF0-93D5-4D4B-BAFE-477002814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BA83CF83-FE2F-4571-ABBE-B70EF771FEAB}"/>
              </a:ext>
            </a:extLst>
          </p:cNvPr>
          <p:cNvSpPr>
            <a:spLocks noGrp="1"/>
          </p:cNvSpPr>
          <p:nvPr>
            <p:ph idx="1"/>
          </p:nvPr>
        </p:nvSpPr>
        <p:spPr>
          <a:xfrm>
            <a:off x="630963" y="308012"/>
            <a:ext cx="10930071" cy="5813388"/>
          </a:xfrm>
        </p:spPr>
        <p:txBody>
          <a:bodyPr>
            <a:normAutofit/>
          </a:bodyPr>
          <a:lstStyle/>
          <a:p>
            <a:pPr marL="0" indent="0" algn="ctr">
              <a:buNone/>
            </a:pPr>
            <a:r>
              <a:rPr lang="sr-Latn-RS" sz="2800" dirty="0">
                <a:solidFill>
                  <a:srgbClr val="FFC000"/>
                </a:solidFill>
                <a:latin typeface="Times New Roman" panose="02020603050405020304" pitchFamily="18" charset="0"/>
                <a:cs typeface="Times New Roman" panose="02020603050405020304" pitchFamily="18" charset="0"/>
              </a:rPr>
              <a:t>Borov model vodonikovog atoma</a:t>
            </a:r>
            <a:endParaRPr lang="sr-Latn-RS" sz="2000" dirty="0">
              <a:solidFill>
                <a:srgbClr val="FFC000"/>
              </a:solidFill>
              <a:latin typeface="Times New Roman" panose="02020603050405020304" pitchFamily="18" charset="0"/>
              <a:cs typeface="Times New Roman" panose="02020603050405020304" pitchFamily="18" charset="0"/>
            </a:endParaRPr>
          </a:p>
          <a:p>
            <a:pPr algn="just">
              <a:lnSpc>
                <a:spcPct val="200000"/>
              </a:lnSpc>
              <a:buFont typeface="Wingdings" panose="05000000000000000000" pitchFamily="2" charset="2"/>
              <a:buChar char="Ø"/>
            </a:pPr>
            <a:r>
              <a:rPr lang="sr-Latn-RS" sz="2000" dirty="0">
                <a:solidFill>
                  <a:srgbClr val="FFC000"/>
                </a:solidFill>
                <a:latin typeface="Times New Roman" panose="02020603050405020304" pitchFamily="18" charset="0"/>
                <a:cs typeface="Times New Roman" panose="02020603050405020304" pitchFamily="18" charset="0"/>
              </a:rPr>
              <a:t>Svaka vrednost energije En izražena u elektronvoltima naziva se </a:t>
            </a:r>
            <a:r>
              <a:rPr lang="sr-Latn-RS" sz="2000" b="1" dirty="0">
                <a:solidFill>
                  <a:srgbClr val="FFC000"/>
                </a:solidFill>
                <a:latin typeface="Times New Roman" panose="02020603050405020304" pitchFamily="18" charset="0"/>
                <a:cs typeface="Times New Roman" panose="02020603050405020304" pitchFamily="18" charset="0"/>
              </a:rPr>
              <a:t>energija veze elektrona u atomu</a:t>
            </a:r>
            <a:r>
              <a:rPr lang="sr-Latn-RS" sz="2000" dirty="0">
                <a:solidFill>
                  <a:srgbClr val="FFC000"/>
                </a:solidFill>
                <a:latin typeface="Times New Roman" panose="02020603050405020304" pitchFamily="18" charset="0"/>
                <a:cs typeface="Times New Roman" panose="02020603050405020304" pitchFamily="18" charset="0"/>
              </a:rPr>
              <a:t>, koji se nalazi u energijskom stanju koje je određeno rednim brojem orbite n.</a:t>
            </a:r>
          </a:p>
          <a:p>
            <a:pPr algn="just">
              <a:lnSpc>
                <a:spcPct val="200000"/>
              </a:lnSpc>
              <a:buFont typeface="Wingdings" panose="05000000000000000000" pitchFamily="2" charset="2"/>
              <a:buChar char="Ø"/>
            </a:pPr>
            <a:r>
              <a:rPr lang="sr-Latn-RS" sz="2000" b="1" dirty="0">
                <a:solidFill>
                  <a:srgbClr val="FFC000"/>
                </a:solidFill>
                <a:latin typeface="Times New Roman" panose="02020603050405020304" pitchFamily="18" charset="0"/>
                <a:cs typeface="Times New Roman" panose="02020603050405020304" pitchFamily="18" charset="0"/>
              </a:rPr>
              <a:t>Energija jonizacije (rad jonizacije) </a:t>
            </a:r>
            <a:r>
              <a:rPr lang="sr-Latn-RS" sz="2000" dirty="0">
                <a:solidFill>
                  <a:srgbClr val="FFC000"/>
                </a:solidFill>
                <a:latin typeface="Times New Roman" panose="02020603050405020304" pitchFamily="18" charset="0"/>
                <a:cs typeface="Times New Roman" panose="02020603050405020304" pitchFamily="18" charset="0"/>
              </a:rPr>
              <a:t>atoma jeste rad koji treba izvršiti da bi se vezani elektron u atomu (privlačnom silom između elektrona i jezgra atoma) potpuno odvojio od atoma, odnosno doveo u slobodno (nevezano) stanje.</a:t>
            </a:r>
          </a:p>
          <a:p>
            <a:pPr algn="just">
              <a:lnSpc>
                <a:spcPct val="150000"/>
              </a:lnSpc>
              <a:buFont typeface="Wingdings" panose="05000000000000000000" pitchFamily="2" charset="2"/>
              <a:buChar char="Ø"/>
            </a:pPr>
            <a:endParaRPr lang="sr-Latn-RS" sz="2000" dirty="0">
              <a:solidFill>
                <a:srgbClr val="FFC000"/>
              </a:solidFill>
              <a:latin typeface="Times New Roman" panose="02020603050405020304" pitchFamily="18" charset="0"/>
              <a:cs typeface="Times New Roman" panose="02020603050405020304" pitchFamily="18" charset="0"/>
            </a:endParaRPr>
          </a:p>
          <a:p>
            <a:pPr algn="just">
              <a:lnSpc>
                <a:spcPct val="150000"/>
              </a:lnSpc>
              <a:buFont typeface="Wingdings" panose="05000000000000000000" pitchFamily="2" charset="2"/>
              <a:buChar char="Ø"/>
            </a:pPr>
            <a:endParaRPr lang="sr-Latn-RS" sz="2000" dirty="0">
              <a:solidFill>
                <a:srgbClr val="FFC000"/>
              </a:solidFill>
              <a:latin typeface="Times New Roman" panose="02020603050405020304" pitchFamily="18" charset="0"/>
              <a:cs typeface="Times New Roman" panose="02020603050405020304" pitchFamily="18" charset="0"/>
            </a:endParaRPr>
          </a:p>
          <a:p>
            <a:pPr algn="just">
              <a:lnSpc>
                <a:spcPct val="150000"/>
              </a:lnSpc>
              <a:buFont typeface="Wingdings" panose="05000000000000000000" pitchFamily="2" charset="2"/>
              <a:buChar char="Ø"/>
            </a:pPr>
            <a:endParaRPr lang="sr-Latn-RS" sz="2000" dirty="0">
              <a:solidFill>
                <a:srgbClr val="FFC000"/>
              </a:solidFill>
              <a:latin typeface="Times New Roman" panose="02020603050405020304" pitchFamily="18" charset="0"/>
              <a:cs typeface="Times New Roman" panose="02020603050405020304" pitchFamily="18" charset="0"/>
            </a:endParaRPr>
          </a:p>
          <a:p>
            <a:pPr algn="just">
              <a:lnSpc>
                <a:spcPct val="150000"/>
              </a:lnSpc>
              <a:buFont typeface="Wingdings" panose="05000000000000000000" pitchFamily="2" charset="2"/>
              <a:buChar char="Ø"/>
            </a:pPr>
            <a:endParaRPr lang="sr-Latn-RS" sz="2000" dirty="0">
              <a:solidFill>
                <a:srgbClr val="FFC000"/>
              </a:solidFill>
              <a:latin typeface="Times New Roman" panose="02020603050405020304" pitchFamily="18" charset="0"/>
              <a:cs typeface="Times New Roman" panose="02020603050405020304" pitchFamily="18" charset="0"/>
            </a:endParaRPr>
          </a:p>
        </p:txBody>
      </p:sp>
      <p:pic>
        <p:nvPicPr>
          <p:cNvPr id="7170" name="Picture 2" descr="Građa atoma | Shtreber">
            <a:extLst>
              <a:ext uri="{FF2B5EF4-FFF2-40B4-BE49-F238E27FC236}">
                <a16:creationId xmlns:a16="http://schemas.microsoft.com/office/drawing/2014/main" id="{F9B26135-3796-0CB9-DDA7-5CA1C9C6F2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7079" y="3926840"/>
            <a:ext cx="3297837" cy="2194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3590424"/>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7" name="Rectangle 7">
            <a:extLst>
              <a:ext uri="{FF2B5EF4-FFF2-40B4-BE49-F238E27FC236}">
                <a16:creationId xmlns:a16="http://schemas.microsoft.com/office/drawing/2014/main" id="{6C9F9EF0-93D5-4D4B-BAFE-477002814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BA83CF83-FE2F-4571-ABBE-B70EF771FEAB}"/>
              </a:ext>
            </a:extLst>
          </p:cNvPr>
          <p:cNvSpPr>
            <a:spLocks noGrp="1"/>
          </p:cNvSpPr>
          <p:nvPr>
            <p:ph idx="1"/>
          </p:nvPr>
        </p:nvSpPr>
        <p:spPr>
          <a:xfrm>
            <a:off x="630963" y="308013"/>
            <a:ext cx="10930071" cy="6144062"/>
          </a:xfrm>
        </p:spPr>
        <p:txBody>
          <a:bodyPr>
            <a:normAutofit lnSpcReduction="10000"/>
          </a:bodyPr>
          <a:lstStyle/>
          <a:p>
            <a:pPr marL="0" indent="0" algn="ctr">
              <a:buNone/>
            </a:pPr>
            <a:r>
              <a:rPr lang="sr-Latn-RS" sz="2800" dirty="0">
                <a:solidFill>
                  <a:srgbClr val="FFC000"/>
                </a:solidFill>
                <a:latin typeface="Times New Roman" panose="02020603050405020304" pitchFamily="18" charset="0"/>
                <a:cs typeface="Times New Roman" panose="02020603050405020304" pitchFamily="18" charset="0"/>
              </a:rPr>
              <a:t>Zakoni zračenja apsolutno crnog tela</a:t>
            </a:r>
          </a:p>
          <a:p>
            <a:pPr algn="just">
              <a:buFont typeface="Wingdings" panose="05000000000000000000" pitchFamily="2" charset="2"/>
              <a:buChar char="Ø"/>
            </a:pPr>
            <a:r>
              <a:rPr lang="sr-Latn-RS" sz="2000" b="1" dirty="0">
                <a:solidFill>
                  <a:srgbClr val="FFC000"/>
                </a:solidFill>
                <a:latin typeface="Times New Roman" panose="02020603050405020304" pitchFamily="18" charset="0"/>
                <a:cs typeface="Times New Roman" panose="02020603050405020304" pitchFamily="18" charset="0"/>
              </a:rPr>
              <a:t>Kirhofov zakon: </a:t>
            </a:r>
          </a:p>
          <a:p>
            <a:pPr marL="0" indent="0" algn="just">
              <a:buNone/>
            </a:pPr>
            <a:r>
              <a:rPr lang="sr-Latn-RS" sz="2000" dirty="0">
                <a:solidFill>
                  <a:srgbClr val="FFC000"/>
                </a:solidFill>
                <a:latin typeface="Times New Roman" panose="02020603050405020304" pitchFamily="18" charset="0"/>
                <a:cs typeface="Times New Roman" panose="02020603050405020304" pitchFamily="18" charset="0"/>
              </a:rPr>
              <a:t>Odnos emisione i apsorpcione moći ne zavisi od svojstva tela, već samo od njegove temperature i frekvencije (talasne dužine) zračenja. </a:t>
            </a:r>
          </a:p>
          <a:p>
            <a:pPr algn="just">
              <a:buFont typeface="Wingdings" panose="05000000000000000000" pitchFamily="2" charset="2"/>
              <a:buChar char="Ø"/>
            </a:pPr>
            <a:r>
              <a:rPr lang="sr-Latn-RS" sz="2000" b="1" dirty="0">
                <a:solidFill>
                  <a:srgbClr val="FFC000"/>
                </a:solidFill>
                <a:latin typeface="Times New Roman" panose="02020603050405020304" pitchFamily="18" charset="0"/>
                <a:cs typeface="Times New Roman" panose="02020603050405020304" pitchFamily="18" charset="0"/>
              </a:rPr>
              <a:t>Štefan – Bolcmanov zakon: </a:t>
            </a:r>
          </a:p>
          <a:p>
            <a:pPr marL="0" indent="0" algn="just">
              <a:buNone/>
            </a:pPr>
            <a:r>
              <a:rPr lang="sr-Latn-RS" sz="2000" dirty="0">
                <a:solidFill>
                  <a:srgbClr val="FFC000"/>
                </a:solidFill>
                <a:latin typeface="Times New Roman" panose="02020603050405020304" pitchFamily="18" charset="0"/>
                <a:cs typeface="Times New Roman" panose="02020603050405020304" pitchFamily="18" charset="0"/>
              </a:rPr>
              <a:t>Ukupna emisiona moć zračenja apsolutno crnog tela srazmerna je četvrtom stepenu apsolutne temperature.</a:t>
            </a:r>
          </a:p>
          <a:p>
            <a:pPr marL="0" indent="0" algn="just">
              <a:buNone/>
            </a:pPr>
            <a:endParaRPr lang="sr-Latn-RS" sz="2000" dirty="0">
              <a:solidFill>
                <a:srgbClr val="FFC000"/>
              </a:solidFill>
              <a:latin typeface="Times New Roman" panose="02020603050405020304" pitchFamily="18" charset="0"/>
              <a:cs typeface="Times New Roman" panose="02020603050405020304" pitchFamily="18" charset="0"/>
            </a:endParaRPr>
          </a:p>
          <a:p>
            <a:pPr marL="0" indent="0" algn="just">
              <a:buNone/>
            </a:pPr>
            <a:endParaRPr lang="sr-Latn-RS" sz="2000" dirty="0">
              <a:solidFill>
                <a:srgbClr val="FFC000"/>
              </a:solidFill>
              <a:latin typeface="Times New Roman" panose="02020603050405020304" pitchFamily="18" charset="0"/>
              <a:cs typeface="Times New Roman" panose="02020603050405020304" pitchFamily="18" charset="0"/>
            </a:endParaRPr>
          </a:p>
          <a:p>
            <a:pPr marL="0" indent="0" algn="just">
              <a:buNone/>
            </a:pPr>
            <a:endParaRPr lang="sr-Latn-RS" sz="2000" dirty="0">
              <a:solidFill>
                <a:srgbClr val="FFC000"/>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sr-Latn-RS" sz="2000" b="1" dirty="0">
                <a:solidFill>
                  <a:srgbClr val="FFC000"/>
                </a:solidFill>
                <a:latin typeface="Times New Roman" panose="02020603050405020304" pitchFamily="18" charset="0"/>
                <a:cs typeface="Times New Roman" panose="02020603050405020304" pitchFamily="18" charset="0"/>
              </a:rPr>
              <a:t>Vinov zakon pomeranja:</a:t>
            </a:r>
          </a:p>
          <a:p>
            <a:pPr marL="0" indent="0" algn="just">
              <a:buNone/>
            </a:pPr>
            <a:r>
              <a:rPr lang="sr-Latn-RS" sz="2000" dirty="0">
                <a:solidFill>
                  <a:srgbClr val="FFC000"/>
                </a:solidFill>
                <a:latin typeface="Times New Roman" panose="02020603050405020304" pitchFamily="18" charset="0"/>
                <a:cs typeface="Times New Roman" panose="02020603050405020304" pitchFamily="18" charset="0"/>
              </a:rPr>
              <a:t>Proizvod talasne dužine koja odgovara maksimumu emisione moći apsolutno crnog tela i apsolutne temperature je konstantan (stalan).</a:t>
            </a:r>
          </a:p>
          <a:p>
            <a:pPr marL="0" indent="0" algn="just">
              <a:buNone/>
            </a:pPr>
            <a:r>
              <a:rPr lang="sr-Latn-RS" sz="2000" dirty="0">
                <a:solidFill>
                  <a:schemeClr val="tx2"/>
                </a:solidFill>
                <a:latin typeface="Times New Roman" panose="02020603050405020304" pitchFamily="18" charset="0"/>
                <a:cs typeface="Times New Roman" panose="02020603050405020304" pitchFamily="18" charset="0"/>
              </a:rPr>
              <a:t>ili</a:t>
            </a:r>
          </a:p>
          <a:p>
            <a:pPr marL="0" indent="0" algn="just">
              <a:buNone/>
            </a:pPr>
            <a:r>
              <a:rPr lang="sr-Latn-RS" sz="2000" dirty="0">
                <a:solidFill>
                  <a:srgbClr val="FFC000"/>
                </a:solidFill>
                <a:latin typeface="Times New Roman" panose="02020603050405020304" pitchFamily="18" charset="0"/>
                <a:cs typeface="Times New Roman" panose="02020603050405020304" pitchFamily="18" charset="0"/>
              </a:rPr>
              <a:t>Maksimum emisione moći apsolutno crnog tela sa porastom temperature pomera se prema kraćim talasnim dužinama.</a:t>
            </a:r>
          </a:p>
          <a:p>
            <a:pPr marL="0" indent="0" algn="ctr">
              <a:buNone/>
            </a:pPr>
            <a:endParaRPr lang="sr-Latn-RS" sz="2000" dirty="0">
              <a:solidFill>
                <a:srgbClr val="FFC000"/>
              </a:solidFill>
              <a:latin typeface="Times New Roman" panose="02020603050405020304" pitchFamily="18" charset="0"/>
              <a:cs typeface="Times New Roman" panose="02020603050405020304" pitchFamily="18" charset="0"/>
            </a:endParaRPr>
          </a:p>
          <a:p>
            <a:pPr marL="0" indent="0" algn="ctr">
              <a:buNone/>
            </a:pPr>
            <a:endParaRPr lang="sr-Latn-RS" sz="2000" dirty="0">
              <a:solidFill>
                <a:srgbClr val="FFC000"/>
              </a:solidFill>
              <a:latin typeface="Times New Roman" panose="02020603050405020304" pitchFamily="18" charset="0"/>
              <a:cs typeface="Times New Roman" panose="02020603050405020304" pitchFamily="18" charset="0"/>
            </a:endParaRPr>
          </a:p>
          <a:p>
            <a:pPr marL="0" indent="0" algn="ctr">
              <a:buNone/>
            </a:pPr>
            <a:endParaRPr lang="sr-Latn-RS" sz="2000" dirty="0">
              <a:solidFill>
                <a:srgbClr val="FFC000"/>
              </a:solidFill>
              <a:latin typeface="Times New Roman" panose="02020603050405020304" pitchFamily="18" charset="0"/>
              <a:cs typeface="Times New Roman" panose="02020603050405020304" pitchFamily="18" charset="0"/>
            </a:endParaRPr>
          </a:p>
          <a:p>
            <a:pPr marL="0" indent="0" algn="ctr">
              <a:buNone/>
            </a:pPr>
            <a:endParaRPr lang="sr-Latn-RS" sz="2000" dirty="0">
              <a:solidFill>
                <a:srgbClr val="FFC000"/>
              </a:solidFill>
              <a:latin typeface="Times New Roman" panose="02020603050405020304" pitchFamily="18" charset="0"/>
              <a:cs typeface="Times New Roman" panose="02020603050405020304" pitchFamily="18" charset="0"/>
            </a:endParaRPr>
          </a:p>
          <a:p>
            <a:pPr marL="0" indent="0" algn="ctr">
              <a:buNone/>
            </a:pPr>
            <a:endParaRPr lang="sr-Latn-RS" sz="2000" dirty="0">
              <a:solidFill>
                <a:srgbClr val="FFC000"/>
              </a:solidFill>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EFBD3588-F4C3-6D40-B323-8EFCF1F21FDB}"/>
              </a:ext>
            </a:extLst>
          </p:cNvPr>
          <p:cNvPicPr>
            <a:picLocks noChangeAspect="1"/>
          </p:cNvPicPr>
          <p:nvPr/>
        </p:nvPicPr>
        <p:blipFill>
          <a:blip r:embed="rId2"/>
          <a:stretch>
            <a:fillRect/>
          </a:stretch>
        </p:blipFill>
        <p:spPr>
          <a:xfrm>
            <a:off x="5410196" y="3167465"/>
            <a:ext cx="1371600" cy="523069"/>
          </a:xfrm>
          <a:prstGeom prst="rect">
            <a:avLst/>
          </a:prstGeom>
        </p:spPr>
      </p:pic>
      <p:pic>
        <p:nvPicPr>
          <p:cNvPr id="3" name="Picture 2">
            <a:extLst>
              <a:ext uri="{FF2B5EF4-FFF2-40B4-BE49-F238E27FC236}">
                <a16:creationId xmlns:a16="http://schemas.microsoft.com/office/drawing/2014/main" id="{74B51533-59A1-0F76-C2AE-786BAC8446B7}"/>
              </a:ext>
            </a:extLst>
          </p:cNvPr>
          <p:cNvPicPr>
            <a:picLocks noChangeAspect="1"/>
          </p:cNvPicPr>
          <p:nvPr/>
        </p:nvPicPr>
        <p:blipFill>
          <a:blip r:embed="rId3"/>
          <a:stretch>
            <a:fillRect/>
          </a:stretch>
        </p:blipFill>
        <p:spPr>
          <a:xfrm>
            <a:off x="5218285" y="3756271"/>
            <a:ext cx="1755423" cy="457200"/>
          </a:xfrm>
          <a:prstGeom prst="rect">
            <a:avLst/>
          </a:prstGeom>
        </p:spPr>
      </p:pic>
    </p:spTree>
    <p:extLst>
      <p:ext uri="{BB962C8B-B14F-4D97-AF65-F5344CB8AC3E}">
        <p14:creationId xmlns:p14="http://schemas.microsoft.com/office/powerpoint/2010/main" val="1829249816"/>
      </p:ext>
    </p:extLst>
  </p:cSld>
  <p:clrMapOvr>
    <a:overrideClrMapping bg1="dk1" tx1="lt1" bg2="dk2" tx2="lt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7" name="Rectangle 7">
            <a:extLst>
              <a:ext uri="{FF2B5EF4-FFF2-40B4-BE49-F238E27FC236}">
                <a16:creationId xmlns:a16="http://schemas.microsoft.com/office/drawing/2014/main" id="{6C9F9EF0-93D5-4D4B-BAFE-477002814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1F175AD7-B8E9-9339-1E46-3AC391098B83}"/>
              </a:ext>
            </a:extLst>
          </p:cNvPr>
          <p:cNvPicPr>
            <a:picLocks noChangeAspect="1"/>
          </p:cNvPicPr>
          <p:nvPr/>
        </p:nvPicPr>
        <p:blipFill>
          <a:blip r:embed="rId2"/>
          <a:stretch>
            <a:fillRect/>
          </a:stretch>
        </p:blipFill>
        <p:spPr>
          <a:xfrm>
            <a:off x="294221" y="436045"/>
            <a:ext cx="6829425" cy="19240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 name="Picture 2">
            <a:extLst>
              <a:ext uri="{FF2B5EF4-FFF2-40B4-BE49-F238E27FC236}">
                <a16:creationId xmlns:a16="http://schemas.microsoft.com/office/drawing/2014/main" id="{3F974D9B-AF15-9BE8-3953-1588AA1171F1}"/>
              </a:ext>
            </a:extLst>
          </p:cNvPr>
          <p:cNvPicPr>
            <a:picLocks noChangeAspect="1"/>
          </p:cNvPicPr>
          <p:nvPr/>
        </p:nvPicPr>
        <p:blipFill>
          <a:blip r:embed="rId3"/>
          <a:stretch>
            <a:fillRect/>
          </a:stretch>
        </p:blipFill>
        <p:spPr>
          <a:xfrm>
            <a:off x="5739113" y="2481262"/>
            <a:ext cx="6257925" cy="1895475"/>
          </a:xfrm>
          <a:prstGeom prst="rect">
            <a:avLst/>
          </a:prstGeom>
          <a:ln>
            <a:noFill/>
          </a:ln>
          <a:effectLst>
            <a:outerShdw blurRad="190500" algn="tl" rotWithShape="0">
              <a:srgbClr val="000000">
                <a:alpha val="70000"/>
              </a:srgbClr>
            </a:outerShdw>
          </a:effectLst>
        </p:spPr>
      </p:pic>
      <p:pic>
        <p:nvPicPr>
          <p:cNvPr id="4" name="Picture 3">
            <a:extLst>
              <a:ext uri="{FF2B5EF4-FFF2-40B4-BE49-F238E27FC236}">
                <a16:creationId xmlns:a16="http://schemas.microsoft.com/office/drawing/2014/main" id="{E6F972A7-A304-829D-587B-9426AFAECF6A}"/>
              </a:ext>
            </a:extLst>
          </p:cNvPr>
          <p:cNvPicPr>
            <a:picLocks noChangeAspect="1"/>
          </p:cNvPicPr>
          <p:nvPr/>
        </p:nvPicPr>
        <p:blipFill>
          <a:blip r:embed="rId4"/>
          <a:stretch>
            <a:fillRect/>
          </a:stretch>
        </p:blipFill>
        <p:spPr>
          <a:xfrm>
            <a:off x="627596" y="4600726"/>
            <a:ext cx="6496050" cy="1657350"/>
          </a:xfrm>
          <a:prstGeom prst="rect">
            <a:avLst/>
          </a:prstGeom>
          <a:ln>
            <a:noFill/>
          </a:ln>
          <a:effectLst>
            <a:softEdge rad="112500"/>
          </a:effectLst>
        </p:spPr>
      </p:pic>
    </p:spTree>
    <p:extLst>
      <p:ext uri="{BB962C8B-B14F-4D97-AF65-F5344CB8AC3E}">
        <p14:creationId xmlns:p14="http://schemas.microsoft.com/office/powerpoint/2010/main" val="2408908957"/>
      </p:ext>
    </p:extLst>
  </p:cSld>
  <p:clrMapOvr>
    <a:overrideClrMapping bg1="dk1" tx1="lt1" bg2="dk2" tx2="lt2" accent1="accent1" accent2="accent2" accent3="accent3" accent4="accent4" accent5="accent5" accent6="accent6" hlink="hlink" folHlink="folHlink"/>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7" name="Rectangle 7">
            <a:extLst>
              <a:ext uri="{FF2B5EF4-FFF2-40B4-BE49-F238E27FC236}">
                <a16:creationId xmlns:a16="http://schemas.microsoft.com/office/drawing/2014/main" id="{6C9F9EF0-93D5-4D4B-BAFE-477002814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733F21D9-1E1C-1494-11C1-F00E6251A58A}"/>
              </a:ext>
            </a:extLst>
          </p:cNvPr>
          <p:cNvPicPr>
            <a:picLocks noChangeAspect="1"/>
          </p:cNvPicPr>
          <p:nvPr/>
        </p:nvPicPr>
        <p:blipFill>
          <a:blip r:embed="rId2"/>
          <a:stretch>
            <a:fillRect/>
          </a:stretch>
        </p:blipFill>
        <p:spPr>
          <a:xfrm>
            <a:off x="6347160" y="433137"/>
            <a:ext cx="5657850" cy="1371600"/>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8767C6A6-AADA-58D0-2AE9-52BE4A027788}"/>
              </a:ext>
            </a:extLst>
          </p:cNvPr>
          <p:cNvPicPr>
            <a:picLocks noChangeAspect="1"/>
          </p:cNvPicPr>
          <p:nvPr/>
        </p:nvPicPr>
        <p:blipFill>
          <a:blip r:embed="rId3"/>
          <a:stretch>
            <a:fillRect/>
          </a:stretch>
        </p:blipFill>
        <p:spPr>
          <a:xfrm>
            <a:off x="217019" y="2226343"/>
            <a:ext cx="6791325" cy="210502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8" name="Picture 7">
            <a:extLst>
              <a:ext uri="{FF2B5EF4-FFF2-40B4-BE49-F238E27FC236}">
                <a16:creationId xmlns:a16="http://schemas.microsoft.com/office/drawing/2014/main" id="{7AD722DF-A962-E824-3A98-233E33A55944}"/>
              </a:ext>
            </a:extLst>
          </p:cNvPr>
          <p:cNvPicPr>
            <a:picLocks noChangeAspect="1"/>
          </p:cNvPicPr>
          <p:nvPr/>
        </p:nvPicPr>
        <p:blipFill>
          <a:blip r:embed="rId4"/>
          <a:stretch>
            <a:fillRect/>
          </a:stretch>
        </p:blipFill>
        <p:spPr>
          <a:xfrm>
            <a:off x="5289885" y="4752974"/>
            <a:ext cx="6715125" cy="16573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068419415"/>
      </p:ext>
    </p:extLst>
  </p:cSld>
  <p:clrMapOvr>
    <a:overrideClrMapping bg1="dk1" tx1="lt1" bg2="dk2" tx2="lt2" accent1="accent1" accent2="accent2" accent3="accent3" accent4="accent4" accent5="accent5" accent6="accent6" hlink="hlink" folHlink="folHlink"/>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7" name="Rectangle 7">
            <a:extLst>
              <a:ext uri="{FF2B5EF4-FFF2-40B4-BE49-F238E27FC236}">
                <a16:creationId xmlns:a16="http://schemas.microsoft.com/office/drawing/2014/main" id="{6C9F9EF0-93D5-4D4B-BAFE-477002814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CC4F5F4C-F980-5DC8-3308-4D6F9B1C871C}"/>
              </a:ext>
            </a:extLst>
          </p:cNvPr>
          <p:cNvPicPr>
            <a:picLocks noChangeAspect="1"/>
          </p:cNvPicPr>
          <p:nvPr/>
        </p:nvPicPr>
        <p:blipFill>
          <a:blip r:embed="rId2"/>
          <a:stretch>
            <a:fillRect/>
          </a:stretch>
        </p:blipFill>
        <p:spPr>
          <a:xfrm>
            <a:off x="0" y="347612"/>
            <a:ext cx="6934200" cy="158115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3" name="Picture 2">
            <a:extLst>
              <a:ext uri="{FF2B5EF4-FFF2-40B4-BE49-F238E27FC236}">
                <a16:creationId xmlns:a16="http://schemas.microsoft.com/office/drawing/2014/main" id="{A5B18C16-21DE-02C7-9C8C-EA04EEDA0315}"/>
              </a:ext>
            </a:extLst>
          </p:cNvPr>
          <p:cNvPicPr>
            <a:picLocks noChangeAspect="1"/>
          </p:cNvPicPr>
          <p:nvPr/>
        </p:nvPicPr>
        <p:blipFill>
          <a:blip r:embed="rId3"/>
          <a:stretch>
            <a:fillRect/>
          </a:stretch>
        </p:blipFill>
        <p:spPr>
          <a:xfrm>
            <a:off x="5082841" y="2276374"/>
            <a:ext cx="6838950" cy="176212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4" name="Picture 3">
            <a:extLst>
              <a:ext uri="{FF2B5EF4-FFF2-40B4-BE49-F238E27FC236}">
                <a16:creationId xmlns:a16="http://schemas.microsoft.com/office/drawing/2014/main" id="{F92D30BE-7666-BECA-B278-7326D90F622C}"/>
              </a:ext>
            </a:extLst>
          </p:cNvPr>
          <p:cNvPicPr>
            <a:picLocks noChangeAspect="1"/>
          </p:cNvPicPr>
          <p:nvPr/>
        </p:nvPicPr>
        <p:blipFill>
          <a:blip r:embed="rId4"/>
          <a:stretch>
            <a:fillRect/>
          </a:stretch>
        </p:blipFill>
        <p:spPr>
          <a:xfrm>
            <a:off x="425116" y="4205136"/>
            <a:ext cx="4657725" cy="199072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853090721"/>
      </p:ext>
    </p:extLst>
  </p:cSld>
  <p:clrMapOvr>
    <a:overrideClrMapping bg1="dk1" tx1="lt1" bg2="dk2" tx2="lt2" accent1="accent1" accent2="accent2" accent3="accent3" accent4="accent4" accent5="accent5" accent6="accent6" hlink="hlink" folHlink="folHlink"/>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7" name="Rectangle 7">
            <a:extLst>
              <a:ext uri="{FF2B5EF4-FFF2-40B4-BE49-F238E27FC236}">
                <a16:creationId xmlns:a16="http://schemas.microsoft.com/office/drawing/2014/main" id="{6C9F9EF0-93D5-4D4B-BAFE-477002814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5F14BF6-4C31-C2F7-1D2B-CFC07A24F158}"/>
              </a:ext>
            </a:extLst>
          </p:cNvPr>
          <p:cNvPicPr>
            <a:picLocks noChangeAspect="1"/>
          </p:cNvPicPr>
          <p:nvPr/>
        </p:nvPicPr>
        <p:blipFill>
          <a:blip r:embed="rId2"/>
          <a:stretch>
            <a:fillRect/>
          </a:stretch>
        </p:blipFill>
        <p:spPr>
          <a:xfrm>
            <a:off x="6389019" y="757638"/>
            <a:ext cx="5381625" cy="176212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6" name="Picture 5">
            <a:extLst>
              <a:ext uri="{FF2B5EF4-FFF2-40B4-BE49-F238E27FC236}">
                <a16:creationId xmlns:a16="http://schemas.microsoft.com/office/drawing/2014/main" id="{D8FFECFE-60DF-2A5A-F437-2C63B5D48E90}"/>
              </a:ext>
            </a:extLst>
          </p:cNvPr>
          <p:cNvPicPr>
            <a:picLocks noChangeAspect="1"/>
          </p:cNvPicPr>
          <p:nvPr/>
        </p:nvPicPr>
        <p:blipFill>
          <a:blip r:embed="rId3"/>
          <a:stretch>
            <a:fillRect/>
          </a:stretch>
        </p:blipFill>
        <p:spPr>
          <a:xfrm>
            <a:off x="169350" y="2195965"/>
            <a:ext cx="6050320" cy="3108960"/>
          </a:xfrm>
          <a:prstGeom prst="rect">
            <a:avLst/>
          </a:prstGeom>
        </p:spPr>
      </p:pic>
      <p:pic>
        <p:nvPicPr>
          <p:cNvPr id="7" name="Picture 6">
            <a:extLst>
              <a:ext uri="{FF2B5EF4-FFF2-40B4-BE49-F238E27FC236}">
                <a16:creationId xmlns:a16="http://schemas.microsoft.com/office/drawing/2014/main" id="{0D164B94-3A67-9D2C-1A15-8FF9E7FC6389}"/>
              </a:ext>
            </a:extLst>
          </p:cNvPr>
          <p:cNvPicPr>
            <a:picLocks noChangeAspect="1"/>
          </p:cNvPicPr>
          <p:nvPr/>
        </p:nvPicPr>
        <p:blipFill>
          <a:blip r:embed="rId4"/>
          <a:stretch>
            <a:fillRect/>
          </a:stretch>
        </p:blipFill>
        <p:spPr>
          <a:xfrm>
            <a:off x="5158233" y="4109537"/>
            <a:ext cx="6858000" cy="23907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57625592"/>
      </p:ext>
    </p:extLst>
  </p:cSld>
  <p:clrMapOvr>
    <a:overrideClrMapping bg1="dk1" tx1="lt1" bg2="dk2" tx2="lt2" accent1="accent1" accent2="accent2" accent3="accent3" accent4="accent4" accent5="accent5" accent6="accent6" hlink="hlink" folHlink="folHlink"/>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7" name="Rectangle 7">
            <a:extLst>
              <a:ext uri="{FF2B5EF4-FFF2-40B4-BE49-F238E27FC236}">
                <a16:creationId xmlns:a16="http://schemas.microsoft.com/office/drawing/2014/main" id="{6C9F9EF0-93D5-4D4B-BAFE-477002814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4C80BD63-9539-D537-294D-6C47467DCF92}"/>
              </a:ext>
            </a:extLst>
          </p:cNvPr>
          <p:cNvPicPr>
            <a:picLocks noChangeAspect="1"/>
          </p:cNvPicPr>
          <p:nvPr/>
        </p:nvPicPr>
        <p:blipFill>
          <a:blip r:embed="rId2"/>
          <a:stretch>
            <a:fillRect/>
          </a:stretch>
        </p:blipFill>
        <p:spPr>
          <a:xfrm>
            <a:off x="165334" y="654017"/>
            <a:ext cx="7029450" cy="310515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4" name="Picture 3">
            <a:extLst>
              <a:ext uri="{FF2B5EF4-FFF2-40B4-BE49-F238E27FC236}">
                <a16:creationId xmlns:a16="http://schemas.microsoft.com/office/drawing/2014/main" id="{61477F99-441C-06C0-0D4A-86E5D066B10B}"/>
              </a:ext>
            </a:extLst>
          </p:cNvPr>
          <p:cNvPicPr>
            <a:picLocks noChangeAspect="1"/>
          </p:cNvPicPr>
          <p:nvPr/>
        </p:nvPicPr>
        <p:blipFill>
          <a:blip r:embed="rId3"/>
          <a:stretch>
            <a:fillRect/>
          </a:stretch>
        </p:blipFill>
        <p:spPr>
          <a:xfrm>
            <a:off x="5473466" y="2206592"/>
            <a:ext cx="6553200" cy="18478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a:extLst>
              <a:ext uri="{FF2B5EF4-FFF2-40B4-BE49-F238E27FC236}">
                <a16:creationId xmlns:a16="http://schemas.microsoft.com/office/drawing/2014/main" id="{6967149C-3E30-FF4E-8019-B452206FE668}"/>
              </a:ext>
            </a:extLst>
          </p:cNvPr>
          <p:cNvPicPr>
            <a:picLocks noChangeAspect="1"/>
          </p:cNvPicPr>
          <p:nvPr/>
        </p:nvPicPr>
        <p:blipFill>
          <a:blip r:embed="rId4"/>
          <a:stretch>
            <a:fillRect/>
          </a:stretch>
        </p:blipFill>
        <p:spPr>
          <a:xfrm>
            <a:off x="624027" y="3377866"/>
            <a:ext cx="4849439" cy="3566160"/>
          </a:xfrm>
          <a:prstGeom prst="rect">
            <a:avLst/>
          </a:prstGeom>
          <a:ln>
            <a:noFill/>
          </a:ln>
          <a:effectLst>
            <a:softEdge rad="112500"/>
          </a:effectLst>
        </p:spPr>
      </p:pic>
    </p:spTree>
    <p:extLst>
      <p:ext uri="{BB962C8B-B14F-4D97-AF65-F5344CB8AC3E}">
        <p14:creationId xmlns:p14="http://schemas.microsoft.com/office/powerpoint/2010/main" val="2679735745"/>
      </p:ext>
    </p:extLst>
  </p:cSld>
  <p:clrMapOvr>
    <a:overrideClrMapping bg1="dk1" tx1="lt1" bg2="dk2" tx2="lt2" accent1="accent1" accent2="accent2" accent3="accent3" accent4="accent4" accent5="accent5" accent6="accent6" hlink="hlink" folHlink="folHlink"/>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7" name="Rectangle 7">
            <a:extLst>
              <a:ext uri="{FF2B5EF4-FFF2-40B4-BE49-F238E27FC236}">
                <a16:creationId xmlns:a16="http://schemas.microsoft.com/office/drawing/2014/main" id="{6C9F9EF0-93D5-4D4B-BAFE-477002814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33B8CA31-55C2-7571-95B0-FFD8010F2868}"/>
              </a:ext>
            </a:extLst>
          </p:cNvPr>
          <p:cNvPicPr>
            <a:picLocks noChangeAspect="1"/>
          </p:cNvPicPr>
          <p:nvPr/>
        </p:nvPicPr>
        <p:blipFill>
          <a:blip r:embed="rId2"/>
          <a:stretch>
            <a:fillRect/>
          </a:stretch>
        </p:blipFill>
        <p:spPr>
          <a:xfrm>
            <a:off x="104245" y="1347787"/>
            <a:ext cx="6886575" cy="14192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a:extLst>
              <a:ext uri="{FF2B5EF4-FFF2-40B4-BE49-F238E27FC236}">
                <a16:creationId xmlns:a16="http://schemas.microsoft.com/office/drawing/2014/main" id="{44F32424-FC1A-D611-5931-B39CC1445915}"/>
              </a:ext>
            </a:extLst>
          </p:cNvPr>
          <p:cNvPicPr>
            <a:picLocks noChangeAspect="1"/>
          </p:cNvPicPr>
          <p:nvPr/>
        </p:nvPicPr>
        <p:blipFill>
          <a:blip r:embed="rId3"/>
          <a:stretch>
            <a:fillRect/>
          </a:stretch>
        </p:blipFill>
        <p:spPr>
          <a:xfrm>
            <a:off x="7371818" y="2178049"/>
            <a:ext cx="4581525" cy="17907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7" name="Picture 6">
            <a:extLst>
              <a:ext uri="{FF2B5EF4-FFF2-40B4-BE49-F238E27FC236}">
                <a16:creationId xmlns:a16="http://schemas.microsoft.com/office/drawing/2014/main" id="{4C6867AD-1860-CBEF-33B6-FC73EF38606C}"/>
              </a:ext>
            </a:extLst>
          </p:cNvPr>
          <p:cNvPicPr>
            <a:picLocks noChangeAspect="1"/>
          </p:cNvPicPr>
          <p:nvPr/>
        </p:nvPicPr>
        <p:blipFill>
          <a:blip r:embed="rId4"/>
          <a:stretch>
            <a:fillRect/>
          </a:stretch>
        </p:blipFill>
        <p:spPr>
          <a:xfrm>
            <a:off x="1075794" y="3073399"/>
            <a:ext cx="4791075" cy="226695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379915095"/>
      </p:ext>
    </p:extLst>
  </p:cSld>
  <p:clrMapOvr>
    <a:overrideClrMapping bg1="dk1" tx1="lt1" bg2="dk2" tx2="lt2" accent1="accent1" accent2="accent2" accent3="accent3" accent4="accent4" accent5="accent5" accent6="accent6" hlink="hlink" folHlink="folHlink"/>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SAVREMENE TEHNOLOGIJE ČUVANJA VOĆA I POVRĆA POSLE BERBE">
            <a:extLst>
              <a:ext uri="{FF2B5EF4-FFF2-40B4-BE49-F238E27FC236}">
                <a16:creationId xmlns:a16="http://schemas.microsoft.com/office/drawing/2014/main" id="{49DEADF5-39EB-06C1-5170-E7B594C973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11867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7" name="Rectangle 7">
            <a:extLst>
              <a:ext uri="{FF2B5EF4-FFF2-40B4-BE49-F238E27FC236}">
                <a16:creationId xmlns:a16="http://schemas.microsoft.com/office/drawing/2014/main" id="{6C9F9EF0-93D5-4D4B-BAFE-477002814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BA83CF83-FE2F-4571-ABBE-B70EF771FEAB}"/>
              </a:ext>
            </a:extLst>
          </p:cNvPr>
          <p:cNvSpPr>
            <a:spLocks noGrp="1"/>
          </p:cNvSpPr>
          <p:nvPr>
            <p:ph idx="1"/>
          </p:nvPr>
        </p:nvSpPr>
        <p:spPr>
          <a:xfrm>
            <a:off x="630963" y="308013"/>
            <a:ext cx="10930071" cy="5733864"/>
          </a:xfrm>
        </p:spPr>
        <p:txBody>
          <a:bodyPr>
            <a:normAutofit/>
          </a:bodyPr>
          <a:lstStyle/>
          <a:p>
            <a:pPr marL="0" indent="0" algn="ctr">
              <a:buNone/>
            </a:pPr>
            <a:r>
              <a:rPr lang="sr-Latn-RS" sz="2800" dirty="0">
                <a:solidFill>
                  <a:srgbClr val="FFC000"/>
                </a:solidFill>
                <a:latin typeface="Times New Roman" panose="02020603050405020304" pitchFamily="18" charset="0"/>
                <a:cs typeface="Times New Roman" panose="02020603050405020304" pitchFamily="18" charset="0"/>
              </a:rPr>
              <a:t>Zakoni zračenja apsolutno crnog tela</a:t>
            </a:r>
          </a:p>
          <a:p>
            <a:pPr marL="0" indent="0" algn="just">
              <a:buNone/>
            </a:pPr>
            <a:endParaRPr lang="sr-Latn-RS" sz="2000" dirty="0">
              <a:solidFill>
                <a:srgbClr val="FFC000"/>
              </a:solidFill>
              <a:latin typeface="Times New Roman" panose="02020603050405020304" pitchFamily="18" charset="0"/>
              <a:cs typeface="Times New Roman" panose="02020603050405020304" pitchFamily="18" charset="0"/>
            </a:endParaRPr>
          </a:p>
          <a:p>
            <a:pPr marL="0" indent="0" algn="just">
              <a:buNone/>
            </a:pPr>
            <a:endParaRPr lang="sr-Latn-RS" sz="2000" b="1" dirty="0">
              <a:solidFill>
                <a:srgbClr val="FFC000"/>
              </a:solidFill>
              <a:latin typeface="Times New Roman" panose="02020603050405020304" pitchFamily="18" charset="0"/>
              <a:cs typeface="Times New Roman" panose="02020603050405020304" pitchFamily="18" charset="0"/>
            </a:endParaRPr>
          </a:p>
          <a:p>
            <a:pPr marL="0" indent="0" algn="ctr">
              <a:buNone/>
            </a:pPr>
            <a:endParaRPr lang="sr-Latn-RS" sz="2000" dirty="0">
              <a:solidFill>
                <a:srgbClr val="FFC000"/>
              </a:solidFill>
              <a:latin typeface="Times New Roman" panose="02020603050405020304" pitchFamily="18" charset="0"/>
              <a:cs typeface="Times New Roman" panose="02020603050405020304" pitchFamily="18" charset="0"/>
            </a:endParaRPr>
          </a:p>
          <a:p>
            <a:pPr marL="0" indent="0" algn="ctr">
              <a:buNone/>
            </a:pPr>
            <a:endParaRPr lang="sr-Latn-RS" sz="2000" dirty="0">
              <a:solidFill>
                <a:srgbClr val="FFC000"/>
              </a:solidFill>
              <a:latin typeface="Times New Roman" panose="02020603050405020304" pitchFamily="18" charset="0"/>
              <a:cs typeface="Times New Roman" panose="02020603050405020304" pitchFamily="18" charset="0"/>
            </a:endParaRPr>
          </a:p>
          <a:p>
            <a:pPr marL="0" indent="0" algn="ctr">
              <a:buNone/>
            </a:pPr>
            <a:endParaRPr lang="sr-Latn-RS" sz="2000" dirty="0">
              <a:solidFill>
                <a:srgbClr val="FFC000"/>
              </a:solidFill>
              <a:latin typeface="Times New Roman" panose="02020603050405020304" pitchFamily="18" charset="0"/>
              <a:cs typeface="Times New Roman" panose="02020603050405020304" pitchFamily="18" charset="0"/>
            </a:endParaRPr>
          </a:p>
          <a:p>
            <a:pPr marL="0" indent="0" algn="ctr">
              <a:buNone/>
            </a:pPr>
            <a:endParaRPr lang="sr-Latn-RS" sz="2000" dirty="0">
              <a:solidFill>
                <a:srgbClr val="FFC000"/>
              </a:solidFill>
              <a:latin typeface="Times New Roman" panose="02020603050405020304" pitchFamily="18" charset="0"/>
              <a:cs typeface="Times New Roman" panose="02020603050405020304" pitchFamily="18" charset="0"/>
            </a:endParaRPr>
          </a:p>
          <a:p>
            <a:pPr marL="0" indent="0" algn="ctr">
              <a:buNone/>
            </a:pPr>
            <a:endParaRPr lang="sr-Latn-RS" sz="2000" dirty="0">
              <a:solidFill>
                <a:srgbClr val="FFC000"/>
              </a:solidFill>
              <a:latin typeface="Times New Roman" panose="02020603050405020304" pitchFamily="18" charset="0"/>
              <a:cs typeface="Times New Roman" panose="02020603050405020304" pitchFamily="18" charset="0"/>
            </a:endParaRPr>
          </a:p>
        </p:txBody>
      </p:sp>
      <p:pic>
        <p:nvPicPr>
          <p:cNvPr id="3074" name="Picture 2" descr="Закони зрачења апсолутно црног тела | Физика">
            <a:extLst>
              <a:ext uri="{FF2B5EF4-FFF2-40B4-BE49-F238E27FC236}">
                <a16:creationId xmlns:a16="http://schemas.microsoft.com/office/drawing/2014/main" id="{AB8BFCC7-465E-351E-35EE-AFB932FC6B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3783" y="852973"/>
            <a:ext cx="4864430" cy="41148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FDC22419-4FE5-05D2-FC2E-F2F12B63FE05}"/>
              </a:ext>
            </a:extLst>
          </p:cNvPr>
          <p:cNvPicPr>
            <a:picLocks noChangeAspect="1"/>
          </p:cNvPicPr>
          <p:nvPr/>
        </p:nvPicPr>
        <p:blipFill>
          <a:blip r:embed="rId3"/>
          <a:stretch>
            <a:fillRect/>
          </a:stretch>
        </p:blipFill>
        <p:spPr>
          <a:xfrm>
            <a:off x="3486148" y="5121779"/>
            <a:ext cx="5219700" cy="1676400"/>
          </a:xfrm>
          <a:prstGeom prst="rect">
            <a:avLst/>
          </a:prstGeom>
          <a:ln>
            <a:noFill/>
          </a:ln>
          <a:effectLst>
            <a:softEdge rad="112500"/>
          </a:effectLst>
        </p:spPr>
      </p:pic>
    </p:spTree>
    <p:extLst>
      <p:ext uri="{BB962C8B-B14F-4D97-AF65-F5344CB8AC3E}">
        <p14:creationId xmlns:p14="http://schemas.microsoft.com/office/powerpoint/2010/main" val="3543667412"/>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7" name="Rectangle 7">
            <a:extLst>
              <a:ext uri="{FF2B5EF4-FFF2-40B4-BE49-F238E27FC236}">
                <a16:creationId xmlns:a16="http://schemas.microsoft.com/office/drawing/2014/main" id="{6C9F9EF0-93D5-4D4B-BAFE-477002814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BA83CF83-FE2F-4571-ABBE-B70EF771FEAB}"/>
              </a:ext>
            </a:extLst>
          </p:cNvPr>
          <p:cNvSpPr>
            <a:spLocks noGrp="1"/>
          </p:cNvSpPr>
          <p:nvPr>
            <p:ph idx="1"/>
          </p:nvPr>
        </p:nvSpPr>
        <p:spPr>
          <a:xfrm>
            <a:off x="630963" y="308013"/>
            <a:ext cx="10930071" cy="5733864"/>
          </a:xfrm>
        </p:spPr>
        <p:txBody>
          <a:bodyPr>
            <a:normAutofit/>
          </a:bodyPr>
          <a:lstStyle/>
          <a:p>
            <a:pPr marL="0" indent="0" algn="ctr">
              <a:buNone/>
            </a:pPr>
            <a:r>
              <a:rPr lang="sr-Latn-RS" sz="2800" dirty="0">
                <a:solidFill>
                  <a:srgbClr val="FFC000"/>
                </a:solidFill>
                <a:latin typeface="Times New Roman" panose="02020603050405020304" pitchFamily="18" charset="0"/>
                <a:cs typeface="Times New Roman" panose="02020603050405020304" pitchFamily="18" charset="0"/>
              </a:rPr>
              <a:t>Kvantna priroda elektromagnetnih talasa</a:t>
            </a:r>
          </a:p>
          <a:p>
            <a:pPr algn="just">
              <a:buFont typeface="Wingdings" panose="05000000000000000000" pitchFamily="2" charset="2"/>
              <a:buChar char="Ø"/>
            </a:pPr>
            <a:r>
              <a:rPr lang="sr-Latn-RS" sz="2000" dirty="0">
                <a:solidFill>
                  <a:srgbClr val="FFC000"/>
                </a:solidFill>
                <a:latin typeface="Times New Roman" panose="02020603050405020304" pitchFamily="18" charset="0"/>
                <a:cs typeface="Times New Roman" panose="02020603050405020304" pitchFamily="18" charset="0"/>
              </a:rPr>
              <a:t>Prethodna 3 navedena zakona ne objašnjavaju kako nastaje zračenje u telu i kako se to zračenje apsorbuje u drugom telu.</a:t>
            </a:r>
          </a:p>
          <a:p>
            <a:pPr algn="just">
              <a:buFont typeface="Wingdings" panose="05000000000000000000" pitchFamily="2" charset="2"/>
              <a:buChar char="Ø"/>
            </a:pPr>
            <a:r>
              <a:rPr lang="sr-Latn-RS" sz="2000" dirty="0">
                <a:solidFill>
                  <a:srgbClr val="FFC000"/>
                </a:solidFill>
                <a:latin typeface="Times New Roman" panose="02020603050405020304" pitchFamily="18" charset="0"/>
                <a:cs typeface="Times New Roman" panose="02020603050405020304" pitchFamily="18" charset="0"/>
              </a:rPr>
              <a:t>Maks Plank je pošao od ideje da atomi emituju elektromagnetnu energiju u određenim količinama - kvantima (,,porcijama,,).</a:t>
            </a:r>
          </a:p>
          <a:p>
            <a:pPr algn="just">
              <a:buFont typeface="Wingdings" panose="05000000000000000000" pitchFamily="2" charset="2"/>
              <a:buChar char="Ø"/>
            </a:pPr>
            <a:r>
              <a:rPr lang="sr-Latn-RS" sz="2000" dirty="0">
                <a:solidFill>
                  <a:srgbClr val="FFC000"/>
                </a:solidFill>
                <a:latin typeface="Times New Roman" panose="02020603050405020304" pitchFamily="18" charset="0"/>
                <a:cs typeface="Times New Roman" panose="02020603050405020304" pitchFamily="18" charset="0"/>
              </a:rPr>
              <a:t>Energija svakog kvanta (fotona) proporcionalna je frekvenciji zračenja:</a:t>
            </a:r>
          </a:p>
          <a:p>
            <a:pPr algn="just">
              <a:buFont typeface="Wingdings" panose="05000000000000000000" pitchFamily="2" charset="2"/>
              <a:buChar char="Ø"/>
            </a:pPr>
            <a:endParaRPr lang="sr-Latn-RS" sz="2000" dirty="0">
              <a:solidFill>
                <a:srgbClr val="FFC000"/>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sr-Latn-RS" sz="2000" dirty="0">
              <a:solidFill>
                <a:srgbClr val="FFC000"/>
              </a:solidFill>
              <a:latin typeface="Times New Roman" panose="02020603050405020304" pitchFamily="18" charset="0"/>
              <a:cs typeface="Times New Roman" panose="02020603050405020304" pitchFamily="18" charset="0"/>
            </a:endParaRPr>
          </a:p>
          <a:p>
            <a:pPr marL="0" indent="0" algn="just">
              <a:buNone/>
            </a:pPr>
            <a:r>
              <a:rPr lang="sr-Latn-RS" sz="2000" b="1" dirty="0">
                <a:solidFill>
                  <a:srgbClr val="FFC000"/>
                </a:solidFill>
                <a:latin typeface="Times New Roman" panose="02020603050405020304" pitchFamily="18" charset="0"/>
                <a:cs typeface="Times New Roman" panose="02020603050405020304" pitchFamily="18" charset="0"/>
              </a:rPr>
              <a:t>Plankova konstanta:</a:t>
            </a:r>
          </a:p>
          <a:p>
            <a:pPr marL="0" indent="0" algn="ctr">
              <a:buNone/>
            </a:pPr>
            <a:endParaRPr lang="sr-Latn-RS" sz="2000" dirty="0">
              <a:solidFill>
                <a:srgbClr val="FFC000"/>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sr-Latn-RS" sz="2000" dirty="0">
                <a:solidFill>
                  <a:srgbClr val="FFC000"/>
                </a:solidFill>
                <a:latin typeface="Times New Roman" panose="02020603050405020304" pitchFamily="18" charset="0"/>
                <a:cs typeface="Times New Roman" panose="02020603050405020304" pitchFamily="18" charset="0"/>
              </a:rPr>
              <a:t>Pošto se elektromagnetno zračenje emituje u obliku kvanta, ukupna energija elektromagnetnog zračenja tela data je relacijom:</a:t>
            </a:r>
          </a:p>
          <a:p>
            <a:pPr marL="0" indent="0" algn="just">
              <a:buNone/>
            </a:pPr>
            <a:r>
              <a:rPr lang="sr-Latn-RS" sz="2000" dirty="0">
                <a:solidFill>
                  <a:srgbClr val="FFC000"/>
                </a:solidFill>
                <a:latin typeface="Times New Roman" panose="02020603050405020304" pitchFamily="18" charset="0"/>
                <a:cs typeface="Times New Roman" panose="02020603050405020304" pitchFamily="18" charset="0"/>
              </a:rPr>
              <a:t>gde je n ceo broj.</a:t>
            </a:r>
          </a:p>
          <a:p>
            <a:pPr marL="0" indent="0" algn="ctr">
              <a:buNone/>
            </a:pPr>
            <a:endParaRPr lang="sr-Latn-RS" sz="2000" dirty="0">
              <a:solidFill>
                <a:srgbClr val="FFC000"/>
              </a:solidFill>
              <a:latin typeface="Times New Roman" panose="02020603050405020304" pitchFamily="18" charset="0"/>
              <a:cs typeface="Times New Roman" panose="02020603050405020304" pitchFamily="18" charset="0"/>
            </a:endParaRPr>
          </a:p>
          <a:p>
            <a:pPr marL="0" indent="0" algn="ctr">
              <a:buNone/>
            </a:pPr>
            <a:endParaRPr lang="sr-Latn-RS" sz="2000" dirty="0">
              <a:solidFill>
                <a:srgbClr val="FFC000"/>
              </a:solidFill>
              <a:latin typeface="Times New Roman" panose="02020603050405020304" pitchFamily="18" charset="0"/>
              <a:cs typeface="Times New Roman" panose="02020603050405020304" pitchFamily="18" charset="0"/>
            </a:endParaRPr>
          </a:p>
          <a:p>
            <a:pPr marL="0" indent="0" algn="ctr">
              <a:buNone/>
            </a:pPr>
            <a:endParaRPr lang="sr-Latn-RS" sz="2000" dirty="0">
              <a:solidFill>
                <a:srgbClr val="FFC000"/>
              </a:solidFill>
              <a:latin typeface="Times New Roman" panose="02020603050405020304" pitchFamily="18" charset="0"/>
              <a:cs typeface="Times New Roman" panose="02020603050405020304" pitchFamily="18" charset="0"/>
            </a:endParaRPr>
          </a:p>
          <a:p>
            <a:pPr marL="0" indent="0" algn="ctr">
              <a:buNone/>
            </a:pPr>
            <a:endParaRPr lang="sr-Latn-RS" sz="2000" dirty="0">
              <a:solidFill>
                <a:srgbClr val="FFC000"/>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2C03657D-D3E5-B50A-9EC6-B93035266743}"/>
              </a:ext>
            </a:extLst>
          </p:cNvPr>
          <p:cNvPicPr>
            <a:picLocks noChangeAspect="1"/>
          </p:cNvPicPr>
          <p:nvPr/>
        </p:nvPicPr>
        <p:blipFill>
          <a:blip r:embed="rId2"/>
          <a:stretch>
            <a:fillRect/>
          </a:stretch>
        </p:blipFill>
        <p:spPr>
          <a:xfrm>
            <a:off x="5408639" y="2738665"/>
            <a:ext cx="1371600" cy="457200"/>
          </a:xfrm>
          <a:prstGeom prst="rect">
            <a:avLst/>
          </a:prstGeom>
        </p:spPr>
      </p:pic>
      <p:pic>
        <p:nvPicPr>
          <p:cNvPr id="7" name="Picture 6">
            <a:extLst>
              <a:ext uri="{FF2B5EF4-FFF2-40B4-BE49-F238E27FC236}">
                <a16:creationId xmlns:a16="http://schemas.microsoft.com/office/drawing/2014/main" id="{65AFBB82-C4BF-98F5-A553-63C4849CC652}"/>
              </a:ext>
            </a:extLst>
          </p:cNvPr>
          <p:cNvPicPr>
            <a:picLocks noChangeAspect="1"/>
          </p:cNvPicPr>
          <p:nvPr/>
        </p:nvPicPr>
        <p:blipFill>
          <a:blip r:embed="rId3"/>
          <a:stretch>
            <a:fillRect/>
          </a:stretch>
        </p:blipFill>
        <p:spPr>
          <a:xfrm>
            <a:off x="3077063" y="3619500"/>
            <a:ext cx="2286000" cy="457200"/>
          </a:xfrm>
          <a:prstGeom prst="rect">
            <a:avLst/>
          </a:prstGeom>
        </p:spPr>
      </p:pic>
      <p:pic>
        <p:nvPicPr>
          <p:cNvPr id="8" name="Picture 7">
            <a:extLst>
              <a:ext uri="{FF2B5EF4-FFF2-40B4-BE49-F238E27FC236}">
                <a16:creationId xmlns:a16="http://schemas.microsoft.com/office/drawing/2014/main" id="{9900423D-2DC1-A945-E565-1C2070A1C47E}"/>
              </a:ext>
            </a:extLst>
          </p:cNvPr>
          <p:cNvPicPr>
            <a:picLocks noChangeAspect="1"/>
          </p:cNvPicPr>
          <p:nvPr/>
        </p:nvPicPr>
        <p:blipFill>
          <a:blip r:embed="rId4"/>
          <a:stretch>
            <a:fillRect/>
          </a:stretch>
        </p:blipFill>
        <p:spPr>
          <a:xfrm>
            <a:off x="5441976" y="4920063"/>
            <a:ext cx="1304925" cy="381000"/>
          </a:xfrm>
          <a:prstGeom prst="rect">
            <a:avLst/>
          </a:prstGeom>
        </p:spPr>
      </p:pic>
    </p:spTree>
    <p:extLst>
      <p:ext uri="{BB962C8B-B14F-4D97-AF65-F5344CB8AC3E}">
        <p14:creationId xmlns:p14="http://schemas.microsoft.com/office/powerpoint/2010/main" val="2903522400"/>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7" name="Rectangle 7">
            <a:extLst>
              <a:ext uri="{FF2B5EF4-FFF2-40B4-BE49-F238E27FC236}">
                <a16:creationId xmlns:a16="http://schemas.microsoft.com/office/drawing/2014/main" id="{6C9F9EF0-93D5-4D4B-BAFE-477002814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BA83CF83-FE2F-4571-ABBE-B70EF771FEAB}"/>
              </a:ext>
            </a:extLst>
          </p:cNvPr>
          <p:cNvSpPr>
            <a:spLocks noGrp="1"/>
          </p:cNvSpPr>
          <p:nvPr>
            <p:ph idx="1"/>
          </p:nvPr>
        </p:nvSpPr>
        <p:spPr>
          <a:xfrm>
            <a:off x="630963" y="308013"/>
            <a:ext cx="10930071" cy="6030034"/>
          </a:xfrm>
        </p:spPr>
        <p:txBody>
          <a:bodyPr>
            <a:normAutofit fontScale="92500" lnSpcReduction="10000"/>
          </a:bodyPr>
          <a:lstStyle/>
          <a:p>
            <a:pPr marL="0" indent="0" algn="ctr">
              <a:buNone/>
            </a:pPr>
            <a:r>
              <a:rPr lang="sr-Latn-RS" sz="3000" dirty="0">
                <a:solidFill>
                  <a:srgbClr val="FFC000"/>
                </a:solidFill>
                <a:latin typeface="Times New Roman" panose="02020603050405020304" pitchFamily="18" charset="0"/>
                <a:cs typeface="Times New Roman" panose="02020603050405020304" pitchFamily="18" charset="0"/>
              </a:rPr>
              <a:t>Kvantna priroda elektromagnetnih talasa</a:t>
            </a:r>
          </a:p>
          <a:p>
            <a:pPr algn="just">
              <a:lnSpc>
                <a:spcPct val="300000"/>
              </a:lnSpc>
              <a:buFont typeface="Wingdings" panose="05000000000000000000" pitchFamily="2" charset="2"/>
              <a:buChar char="Ø"/>
            </a:pPr>
            <a:r>
              <a:rPr lang="sr-Latn-RS" sz="2200" b="1" dirty="0">
                <a:solidFill>
                  <a:srgbClr val="FFC000"/>
                </a:solidFill>
                <a:latin typeface="Times New Roman" panose="02020603050405020304" pitchFamily="18" charset="0"/>
                <a:cs typeface="Times New Roman" panose="02020603050405020304" pitchFamily="18" charset="0"/>
              </a:rPr>
              <a:t>1. Najmanja energija koja se može emitovati jednaka je energiji jednog kvanta.</a:t>
            </a:r>
          </a:p>
          <a:p>
            <a:pPr algn="just">
              <a:lnSpc>
                <a:spcPct val="300000"/>
              </a:lnSpc>
              <a:buFont typeface="Wingdings" panose="05000000000000000000" pitchFamily="2" charset="2"/>
              <a:buChar char="Ø"/>
            </a:pPr>
            <a:r>
              <a:rPr lang="sr-Latn-RS" sz="2200" b="1" dirty="0">
                <a:solidFill>
                  <a:srgbClr val="FFC000"/>
                </a:solidFill>
                <a:latin typeface="Times New Roman" panose="02020603050405020304" pitchFamily="18" charset="0"/>
                <a:cs typeface="Times New Roman" panose="02020603050405020304" pitchFamily="18" charset="0"/>
              </a:rPr>
              <a:t>2. Ukupna emitovana energija je jednaka celom miltiplu energije jednog kvanta. </a:t>
            </a:r>
          </a:p>
          <a:p>
            <a:pPr algn="just">
              <a:spcAft>
                <a:spcPts val="1200"/>
              </a:spcAft>
              <a:buFont typeface="Wingdings" panose="05000000000000000000" pitchFamily="2" charset="2"/>
              <a:buChar char="Ø"/>
            </a:pPr>
            <a:r>
              <a:rPr lang="sr-Latn-RS" sz="2200" b="1" dirty="0">
                <a:solidFill>
                  <a:srgbClr val="FFC000"/>
                </a:solidFill>
                <a:latin typeface="Times New Roman" panose="02020603050405020304" pitchFamily="18" charset="0"/>
                <a:cs typeface="Times New Roman" panose="02020603050405020304" pitchFamily="18" charset="0"/>
              </a:rPr>
              <a:t>Štefan – Bolcmanov zakon i Vinov zakon pomeranja se mogu izvesti iz Plankovog zakona zračenja što znači da je Plankov zakon zračenja univerzalni zakon zračenja apsolutno crnog tela.</a:t>
            </a:r>
          </a:p>
          <a:p>
            <a:pPr algn="just">
              <a:spcAft>
                <a:spcPts val="1200"/>
              </a:spcAft>
              <a:buFont typeface="Wingdings" panose="05000000000000000000" pitchFamily="2" charset="2"/>
              <a:buChar char="Ø"/>
            </a:pPr>
            <a:endParaRPr lang="sr-Latn-RS" sz="2200" dirty="0">
              <a:solidFill>
                <a:srgbClr val="FFC000"/>
              </a:solidFill>
              <a:latin typeface="Times New Roman" panose="02020603050405020304" pitchFamily="18" charset="0"/>
              <a:cs typeface="Times New Roman" panose="02020603050405020304" pitchFamily="18" charset="0"/>
            </a:endParaRPr>
          </a:p>
          <a:p>
            <a:pPr marL="0" indent="0" algn="ctr">
              <a:buNone/>
            </a:pPr>
            <a:r>
              <a:rPr lang="sr-Latn-RS" sz="3000" dirty="0">
                <a:solidFill>
                  <a:srgbClr val="FFC000"/>
                </a:solidFill>
                <a:latin typeface="Times New Roman" panose="02020603050405020304" pitchFamily="18" charset="0"/>
                <a:cs typeface="Times New Roman" panose="02020603050405020304" pitchFamily="18" charset="0"/>
              </a:rPr>
              <a:t>Impuls fotona</a:t>
            </a:r>
          </a:p>
          <a:p>
            <a:pPr marL="0" indent="0" algn="ctr">
              <a:buNone/>
            </a:pPr>
            <a:endParaRPr lang="sr-Latn-RS" sz="2200" dirty="0">
              <a:solidFill>
                <a:srgbClr val="FFC000"/>
              </a:solidFill>
              <a:latin typeface="Times New Roman" panose="02020603050405020304" pitchFamily="18" charset="0"/>
              <a:cs typeface="Times New Roman" panose="02020603050405020304" pitchFamily="18" charset="0"/>
            </a:endParaRPr>
          </a:p>
          <a:p>
            <a:pPr marL="0" indent="0" algn="ctr">
              <a:buNone/>
            </a:pPr>
            <a:endParaRPr lang="sr-Latn-RS" sz="2200" dirty="0">
              <a:solidFill>
                <a:srgbClr val="FFC000"/>
              </a:solidFill>
              <a:latin typeface="Times New Roman" panose="02020603050405020304" pitchFamily="18" charset="0"/>
              <a:cs typeface="Times New Roman" panose="02020603050405020304" pitchFamily="18" charset="0"/>
            </a:endParaRPr>
          </a:p>
          <a:p>
            <a:pPr marL="0" indent="0" algn="ctr">
              <a:buNone/>
            </a:pPr>
            <a:endParaRPr lang="sr-Latn-RS" sz="2200" dirty="0">
              <a:solidFill>
                <a:srgbClr val="FFC000"/>
              </a:solidFill>
              <a:latin typeface="Times New Roman" panose="02020603050405020304" pitchFamily="18" charset="0"/>
              <a:cs typeface="Times New Roman" panose="02020603050405020304" pitchFamily="18" charset="0"/>
            </a:endParaRPr>
          </a:p>
          <a:p>
            <a:pPr marL="0" indent="0" algn="just">
              <a:buNone/>
            </a:pPr>
            <a:r>
              <a:rPr lang="sr-Latn-RS" sz="2200" b="1" dirty="0">
                <a:solidFill>
                  <a:srgbClr val="FFC000"/>
                </a:solidFill>
                <a:latin typeface="Times New Roman" panose="02020603050405020304" pitchFamily="18" charset="0"/>
                <a:cs typeface="Times New Roman" panose="02020603050405020304" pitchFamily="18" charset="0"/>
              </a:rPr>
              <a:t>Masa fotona u stanju mirovanja je jednaka nuli.</a:t>
            </a:r>
          </a:p>
          <a:p>
            <a:pPr marL="0" indent="0" algn="ctr">
              <a:buNone/>
            </a:pPr>
            <a:endParaRPr lang="sr-Latn-RS" sz="2000" dirty="0">
              <a:solidFill>
                <a:srgbClr val="FFC000"/>
              </a:solidFill>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D36F2B1F-C24F-C711-0D47-50E056D171D5}"/>
              </a:ext>
            </a:extLst>
          </p:cNvPr>
          <p:cNvPicPr>
            <a:picLocks noChangeAspect="1"/>
          </p:cNvPicPr>
          <p:nvPr/>
        </p:nvPicPr>
        <p:blipFill>
          <a:blip r:embed="rId2"/>
          <a:stretch>
            <a:fillRect/>
          </a:stretch>
        </p:blipFill>
        <p:spPr>
          <a:xfrm>
            <a:off x="5314948" y="4778468"/>
            <a:ext cx="1562100" cy="90487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709276533"/>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7" name="Rectangle 7">
            <a:extLst>
              <a:ext uri="{FF2B5EF4-FFF2-40B4-BE49-F238E27FC236}">
                <a16:creationId xmlns:a16="http://schemas.microsoft.com/office/drawing/2014/main" id="{6C9F9EF0-93D5-4D4B-BAFE-477002814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BA83CF83-FE2F-4571-ABBE-B70EF771FEAB}"/>
              </a:ext>
            </a:extLst>
          </p:cNvPr>
          <p:cNvSpPr>
            <a:spLocks noGrp="1"/>
          </p:cNvSpPr>
          <p:nvPr>
            <p:ph idx="1"/>
          </p:nvPr>
        </p:nvSpPr>
        <p:spPr>
          <a:xfrm>
            <a:off x="630963" y="308013"/>
            <a:ext cx="10930071" cy="5733864"/>
          </a:xfrm>
        </p:spPr>
        <p:txBody>
          <a:bodyPr>
            <a:normAutofit/>
          </a:bodyPr>
          <a:lstStyle/>
          <a:p>
            <a:pPr marL="0" indent="0" algn="ctr">
              <a:buNone/>
            </a:pPr>
            <a:r>
              <a:rPr lang="sr-Latn-RS" sz="2800" dirty="0">
                <a:solidFill>
                  <a:srgbClr val="FFC000"/>
                </a:solidFill>
                <a:latin typeface="Times New Roman" panose="02020603050405020304" pitchFamily="18" charset="0"/>
                <a:cs typeface="Times New Roman" panose="02020603050405020304" pitchFamily="18" charset="0"/>
              </a:rPr>
              <a:t>Fotoelektrični efekat</a:t>
            </a:r>
          </a:p>
          <a:p>
            <a:pPr algn="just">
              <a:buFont typeface="Wingdings" panose="05000000000000000000" pitchFamily="2" charset="2"/>
              <a:buChar char="Ø"/>
            </a:pPr>
            <a:r>
              <a:rPr lang="sr-Latn-RS" sz="2000" b="1" dirty="0">
                <a:solidFill>
                  <a:srgbClr val="FFC000"/>
                </a:solidFill>
                <a:latin typeface="Times New Roman" panose="02020603050405020304" pitchFamily="18" charset="0"/>
                <a:cs typeface="Times New Roman" panose="02020603050405020304" pitchFamily="18" charset="0"/>
              </a:rPr>
              <a:t>Pojava da elektroni izleću sa površine metala kada je izložen elektromagnetnom zračenju, naziva se fotoelektrični efekat (fotoefekat).</a:t>
            </a:r>
          </a:p>
          <a:p>
            <a:pPr algn="just">
              <a:buFont typeface="Wingdings" panose="05000000000000000000" pitchFamily="2" charset="2"/>
              <a:buChar char="Ø"/>
            </a:pPr>
            <a:r>
              <a:rPr lang="sr-Latn-RS" sz="2000" dirty="0">
                <a:solidFill>
                  <a:srgbClr val="FFC000"/>
                </a:solidFill>
                <a:latin typeface="Times New Roman" panose="02020603050405020304" pitchFamily="18" charset="0"/>
                <a:cs typeface="Times New Roman" panose="02020603050405020304" pitchFamily="18" charset="0"/>
              </a:rPr>
              <a:t>Vidljiva i ultraljubičasta svetlost.</a:t>
            </a:r>
          </a:p>
          <a:p>
            <a:pPr algn="just">
              <a:buFont typeface="Wingdings" panose="05000000000000000000" pitchFamily="2" charset="2"/>
              <a:buChar char="Ø"/>
            </a:pPr>
            <a:endParaRPr lang="sr-Latn-RS" sz="2000" dirty="0">
              <a:solidFill>
                <a:srgbClr val="FFC000"/>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sr-Latn-RS" sz="2000" dirty="0">
              <a:solidFill>
                <a:srgbClr val="FFC000"/>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sr-Latn-RS" sz="2000" dirty="0">
              <a:solidFill>
                <a:srgbClr val="FFC000"/>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sr-Latn-RS" sz="2000" dirty="0">
              <a:solidFill>
                <a:srgbClr val="FFC000"/>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sr-Latn-RS" sz="2000" dirty="0">
                <a:solidFill>
                  <a:srgbClr val="FFC000"/>
                </a:solidFill>
                <a:latin typeface="Times New Roman" panose="02020603050405020304" pitchFamily="18" charset="0"/>
                <a:cs typeface="Times New Roman" panose="02020603050405020304" pitchFamily="18" charset="0"/>
              </a:rPr>
              <a:t>Proučavanje fotoefekta (stakleni balon sa izvučenim</a:t>
            </a:r>
          </a:p>
          <a:p>
            <a:pPr marL="0" indent="0">
              <a:buNone/>
            </a:pPr>
            <a:r>
              <a:rPr lang="sr-Latn-RS" sz="2000" dirty="0">
                <a:solidFill>
                  <a:srgbClr val="FFC000"/>
                </a:solidFill>
                <a:latin typeface="Times New Roman" panose="02020603050405020304" pitchFamily="18" charset="0"/>
                <a:cs typeface="Times New Roman" panose="02020603050405020304" pitchFamily="18" charset="0"/>
              </a:rPr>
              <a:t> vazduhom, katoda i anoda prikačene na jednosmerni napon,</a:t>
            </a:r>
          </a:p>
          <a:p>
            <a:pPr marL="0" indent="0">
              <a:buNone/>
            </a:pPr>
            <a:r>
              <a:rPr lang="sr-Latn-RS" sz="2000" dirty="0">
                <a:solidFill>
                  <a:srgbClr val="FFC000"/>
                </a:solidFill>
                <a:latin typeface="Times New Roman" panose="02020603050405020304" pitchFamily="18" charset="0"/>
                <a:cs typeface="Times New Roman" panose="02020603050405020304" pitchFamily="18" charset="0"/>
              </a:rPr>
              <a:t> pri čemu je na katodi tanak sloj metala koji se ispituje)</a:t>
            </a:r>
          </a:p>
        </p:txBody>
      </p:sp>
      <p:pic>
        <p:nvPicPr>
          <p:cNvPr id="4098" name="Picture 2" descr="Фотоелектрични ефекат | Физика">
            <a:extLst>
              <a:ext uri="{FF2B5EF4-FFF2-40B4-BE49-F238E27FC236}">
                <a16:creationId xmlns:a16="http://schemas.microsoft.com/office/drawing/2014/main" id="{48BD6BB9-E088-0EF7-C3D1-61686E05F7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4410" y="1708898"/>
            <a:ext cx="2543175" cy="17907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4100" name="Picture 4" descr="Fotoelektrični efekat - Fizika za gimnazijalce">
            <a:extLst>
              <a:ext uri="{FF2B5EF4-FFF2-40B4-BE49-F238E27FC236}">
                <a16:creationId xmlns:a16="http://schemas.microsoft.com/office/drawing/2014/main" id="{44CAEA16-F879-546C-8EA1-3E64586E74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15213" y="2604248"/>
            <a:ext cx="3961304" cy="40233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0248088"/>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7" name="Rectangle 7">
            <a:extLst>
              <a:ext uri="{FF2B5EF4-FFF2-40B4-BE49-F238E27FC236}">
                <a16:creationId xmlns:a16="http://schemas.microsoft.com/office/drawing/2014/main" id="{6C9F9EF0-93D5-4D4B-BAFE-477002814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BA83CF83-FE2F-4571-ABBE-B70EF771FEAB}"/>
              </a:ext>
            </a:extLst>
          </p:cNvPr>
          <p:cNvSpPr>
            <a:spLocks noGrp="1"/>
          </p:cNvSpPr>
          <p:nvPr>
            <p:ph idx="1"/>
          </p:nvPr>
        </p:nvSpPr>
        <p:spPr>
          <a:xfrm>
            <a:off x="630963" y="308012"/>
            <a:ext cx="10930071" cy="6549988"/>
          </a:xfrm>
        </p:spPr>
        <p:txBody>
          <a:bodyPr>
            <a:normAutofit lnSpcReduction="10000"/>
          </a:bodyPr>
          <a:lstStyle/>
          <a:p>
            <a:pPr marL="0" indent="0" algn="ctr">
              <a:buNone/>
            </a:pPr>
            <a:r>
              <a:rPr lang="sr-Latn-RS" sz="2800" dirty="0">
                <a:solidFill>
                  <a:srgbClr val="FFC000"/>
                </a:solidFill>
                <a:latin typeface="Times New Roman" panose="02020603050405020304" pitchFamily="18" charset="0"/>
                <a:cs typeface="Times New Roman" panose="02020603050405020304" pitchFamily="18" charset="0"/>
              </a:rPr>
              <a:t>Fotoelektrični efekat</a:t>
            </a:r>
          </a:p>
          <a:p>
            <a:pPr algn="just">
              <a:buFont typeface="Wingdings" panose="05000000000000000000" pitchFamily="2" charset="2"/>
              <a:buChar char="Ø"/>
            </a:pPr>
            <a:r>
              <a:rPr lang="sr-Latn-RS" sz="2000" b="1" dirty="0">
                <a:solidFill>
                  <a:srgbClr val="FFC000"/>
                </a:solidFill>
                <a:latin typeface="Times New Roman" panose="02020603050405020304" pitchFamily="18" charset="0"/>
                <a:cs typeface="Times New Roman" panose="02020603050405020304" pitchFamily="18" charset="0"/>
              </a:rPr>
              <a:t>Intenzitet svetlosti je stalan (napon se povećava ili smanjuje): </a:t>
            </a:r>
          </a:p>
          <a:p>
            <a:pPr marL="0" indent="0" algn="just">
              <a:buNone/>
            </a:pPr>
            <a:endParaRPr lang="sr-Latn-RS" sz="2000" dirty="0">
              <a:solidFill>
                <a:srgbClr val="FFC000"/>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sr-Latn-RS" sz="2000" dirty="0">
              <a:solidFill>
                <a:srgbClr val="FFC000"/>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sr-Latn-RS" sz="2000" dirty="0">
              <a:solidFill>
                <a:srgbClr val="FFC000"/>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sr-Latn-RS" sz="2000" dirty="0">
              <a:solidFill>
                <a:srgbClr val="FFC000"/>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sr-Latn-RS" sz="2000" dirty="0">
              <a:solidFill>
                <a:srgbClr val="FFC000"/>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sr-Latn-RS" sz="2000" dirty="0">
                <a:solidFill>
                  <a:srgbClr val="FFC000"/>
                </a:solidFill>
                <a:latin typeface="Times New Roman" panose="02020603050405020304" pitchFamily="18" charset="0"/>
                <a:cs typeface="Times New Roman" panose="02020603050405020304" pitchFamily="18" charset="0"/>
              </a:rPr>
              <a:t>Struja zasićenja (saturacije)</a:t>
            </a:r>
          </a:p>
          <a:p>
            <a:pPr>
              <a:buFont typeface="Wingdings" panose="05000000000000000000" pitchFamily="2" charset="2"/>
              <a:buChar char="Ø"/>
            </a:pPr>
            <a:r>
              <a:rPr lang="sr-Latn-RS" sz="2000" dirty="0">
                <a:solidFill>
                  <a:srgbClr val="FFC000"/>
                </a:solidFill>
                <a:latin typeface="Times New Roman" panose="02020603050405020304" pitchFamily="18" charset="0"/>
                <a:cs typeface="Times New Roman" panose="02020603050405020304" pitchFamily="18" charset="0"/>
              </a:rPr>
              <a:t>Zaustavni napon (zakočni napon)</a:t>
            </a:r>
          </a:p>
          <a:p>
            <a:pPr>
              <a:buFont typeface="Wingdings" panose="05000000000000000000" pitchFamily="2" charset="2"/>
              <a:buChar char="Ø"/>
            </a:pPr>
            <a:endParaRPr lang="sr-Latn-RS" sz="2000" dirty="0">
              <a:solidFill>
                <a:srgbClr val="FFC000"/>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Ø"/>
            </a:pPr>
            <a:endParaRPr lang="sr-Latn-RS" sz="2000" dirty="0">
              <a:solidFill>
                <a:srgbClr val="FFC000"/>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Ø"/>
            </a:pPr>
            <a:endParaRPr lang="sr-Latn-RS" sz="2000" dirty="0">
              <a:solidFill>
                <a:srgbClr val="FFC000"/>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Ø"/>
            </a:pPr>
            <a:endParaRPr lang="sr-Latn-RS" sz="2000" dirty="0">
              <a:solidFill>
                <a:srgbClr val="FFC000"/>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Ø"/>
            </a:pPr>
            <a:endParaRPr lang="sr-Latn-RS" sz="2000" dirty="0">
              <a:solidFill>
                <a:srgbClr val="FFC000"/>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sr-Latn-RS" sz="2000" dirty="0">
                <a:solidFill>
                  <a:srgbClr val="FFC000"/>
                </a:solidFill>
                <a:latin typeface="Times New Roman" panose="02020603050405020304" pitchFamily="18" charset="0"/>
                <a:cs typeface="Times New Roman" panose="02020603050405020304" pitchFamily="18" charset="0"/>
              </a:rPr>
              <a:t>Za svaki metal postoji najmanja frekvencija (najveća talasna dužina) koja može da izazove fotoefekat. Ta frekvencija (talasna dužina) se zove </a:t>
            </a:r>
            <a:r>
              <a:rPr lang="sr-Latn-RS" sz="2000" b="1" dirty="0">
                <a:solidFill>
                  <a:srgbClr val="FFC000"/>
                </a:solidFill>
                <a:latin typeface="Times New Roman" panose="02020603050405020304" pitchFamily="18" charset="0"/>
                <a:cs typeface="Times New Roman" panose="02020603050405020304" pitchFamily="18" charset="0"/>
              </a:rPr>
              <a:t>prag</a:t>
            </a:r>
            <a:r>
              <a:rPr lang="sr-Latn-RS" sz="2000" dirty="0">
                <a:solidFill>
                  <a:srgbClr val="FFC000"/>
                </a:solidFill>
                <a:latin typeface="Times New Roman" panose="02020603050405020304" pitchFamily="18" charset="0"/>
                <a:cs typeface="Times New Roman" panose="02020603050405020304" pitchFamily="18" charset="0"/>
              </a:rPr>
              <a:t> (crvena granica) fotoefekta.</a:t>
            </a:r>
          </a:p>
        </p:txBody>
      </p:sp>
      <p:pic>
        <p:nvPicPr>
          <p:cNvPr id="5126" name="Picture 6" descr="1. RELATIVISTIČKA FIZIKA">
            <a:extLst>
              <a:ext uri="{FF2B5EF4-FFF2-40B4-BE49-F238E27FC236}">
                <a16:creationId xmlns:a16="http://schemas.microsoft.com/office/drawing/2014/main" id="{86DF83C6-48DE-09A5-ECC9-A039A8A33E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6148" y="1263315"/>
            <a:ext cx="2926080" cy="2560320"/>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Informatička sekcija - za sve zainteresovane učenike - FOTOELEKTRIČNI EFEKAT  Svetlosni snop je usmeren na katodu (fotokatoda). Elektroni, koje emituje  katoda (K), kreću se pod dejstvom električnog polja prema anodi (A). Tako">
            <a:extLst>
              <a:ext uri="{FF2B5EF4-FFF2-40B4-BE49-F238E27FC236}">
                <a16:creationId xmlns:a16="http://schemas.microsoft.com/office/drawing/2014/main" id="{8320B309-F0AE-224C-BB30-B1D3D1C57C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2010" y="4247198"/>
            <a:ext cx="2847975"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1942742"/>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emplate>TM10001115[[fn=Parcel]]</Template>
  <TotalTime>811</TotalTime>
  <Words>2910</Words>
  <Application>Microsoft Office PowerPoint</Application>
  <PresentationFormat>Widescreen</PresentationFormat>
  <Paragraphs>414</Paragraphs>
  <Slides>46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46</vt:i4>
      </vt:variant>
    </vt:vector>
  </HeadingPairs>
  <TitlesOfParts>
    <vt:vector size="53" baseType="lpstr">
      <vt:lpstr>Algerian</vt:lpstr>
      <vt:lpstr>Arial</vt:lpstr>
      <vt:lpstr>Cambria Math</vt:lpstr>
      <vt:lpstr>Gill Sans MT</vt:lpstr>
      <vt:lpstr>Times New Roman</vt:lpstr>
      <vt:lpstr>Wingdings</vt:lpstr>
      <vt:lpstr>Parcel</vt:lpstr>
      <vt:lpstr>Osnovi atomske fizike</vt:lpstr>
      <vt:lpstr>TOPLOTNO ZRAČENJE Kvantna priroda EM talasa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Talasno svojstvo mikročestica. Osnovi kvantne mehanike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Osnovi atomske fizike</dc:title>
  <dc:creator>Marko Milosevic</dc:creator>
  <cp:lastModifiedBy>Marko Milosevic</cp:lastModifiedBy>
  <cp:revision>41</cp:revision>
  <dcterms:created xsi:type="dcterms:W3CDTF">2022-06-02T11:53:04Z</dcterms:created>
  <dcterms:modified xsi:type="dcterms:W3CDTF">2022-06-04T07:36:04Z</dcterms:modified>
</cp:coreProperties>
</file>